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89" r:id="rId3"/>
    <p:sldId id="384" r:id="rId4"/>
    <p:sldId id="383" r:id="rId5"/>
    <p:sldId id="379" r:id="rId6"/>
    <p:sldId id="382" r:id="rId7"/>
    <p:sldId id="381" r:id="rId8"/>
    <p:sldId id="386" r:id="rId9"/>
    <p:sldId id="387" r:id="rId10"/>
    <p:sldId id="393" r:id="rId11"/>
    <p:sldId id="356" r:id="rId12"/>
    <p:sldId id="390" r:id="rId13"/>
    <p:sldId id="391" r:id="rId14"/>
    <p:sldId id="369" r:id="rId15"/>
    <p:sldId id="372" r:id="rId16"/>
    <p:sldId id="374" r:id="rId17"/>
    <p:sldId id="392" r:id="rId18"/>
    <p:sldId id="385" r:id="rId19"/>
    <p:sldId id="361" r:id="rId20"/>
    <p:sldId id="264" r:id="rId21"/>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437F79"/>
    <a:srgbClr val="00A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8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de-AT" smtClean="0"/>
              <a:t>Verein Digitalradio Österreich</a:t>
            </a:r>
            <a:endParaRPr lang="de-AT"/>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de-AT" smtClean="0"/>
              <a:t>26.06.2014</a:t>
            </a:r>
            <a:endParaRPr lang="de-AT"/>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9FE2A84-1AD9-496D-A61C-D42575C860CE}" type="slidenum">
              <a:rPr lang="de-AT" smtClean="0"/>
              <a:t>‹Nr.›</a:t>
            </a:fld>
            <a:endParaRPr lang="de-AT"/>
          </a:p>
        </p:txBody>
      </p:sp>
    </p:spTree>
    <p:extLst>
      <p:ext uri="{BB962C8B-B14F-4D97-AF65-F5344CB8AC3E}">
        <p14:creationId xmlns:p14="http://schemas.microsoft.com/office/powerpoint/2010/main" val="378832096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de-AT" smtClean="0"/>
              <a:t>Verein Digitalradio Österreich</a:t>
            </a:r>
            <a:endParaRPr lang="de-AT"/>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r>
              <a:rPr lang="de-AT" smtClean="0"/>
              <a:t>26.06.2014</a:t>
            </a:r>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A17466E-59C3-4642-8BD0-C6D64658B975}" type="slidenum">
              <a:rPr lang="de-AT" smtClean="0"/>
              <a:t>‹Nr.›</a:t>
            </a:fld>
            <a:endParaRPr lang="de-AT"/>
          </a:p>
        </p:txBody>
      </p:sp>
    </p:spTree>
    <p:extLst>
      <p:ext uri="{BB962C8B-B14F-4D97-AF65-F5344CB8AC3E}">
        <p14:creationId xmlns:p14="http://schemas.microsoft.com/office/powerpoint/2010/main" val="121038558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A17466E-59C3-4642-8BD0-C6D64658B975}" type="slidenum">
              <a:rPr lang="de-AT" smtClean="0"/>
              <a:t>1</a:t>
            </a:fld>
            <a:endParaRPr lang="de-AT"/>
          </a:p>
        </p:txBody>
      </p:sp>
      <p:sp>
        <p:nvSpPr>
          <p:cNvPr id="5" name="Datumsplatzhalter 4"/>
          <p:cNvSpPr>
            <a:spLocks noGrp="1"/>
          </p:cNvSpPr>
          <p:nvPr>
            <p:ph type="dt" idx="11"/>
          </p:nvPr>
        </p:nvSpPr>
        <p:spPr/>
        <p:txBody>
          <a:bodyPr/>
          <a:lstStyle/>
          <a:p>
            <a:r>
              <a:rPr lang="de-AT" smtClean="0"/>
              <a:t>26.06.2014</a:t>
            </a:r>
            <a:endParaRPr lang="de-AT"/>
          </a:p>
        </p:txBody>
      </p:sp>
      <p:sp>
        <p:nvSpPr>
          <p:cNvPr id="7" name="Kopfzeilenplatzhalter 6"/>
          <p:cNvSpPr>
            <a:spLocks noGrp="1"/>
          </p:cNvSpPr>
          <p:nvPr>
            <p:ph type="hdr" sz="quarter" idx="13"/>
          </p:nvPr>
        </p:nvSpPr>
        <p:spPr/>
        <p:txBody>
          <a:bodyPr/>
          <a:lstStyle/>
          <a:p>
            <a:r>
              <a:rPr lang="de-AT" smtClean="0"/>
              <a:t>Verein Digitalradio Österreich</a:t>
            </a:r>
            <a:endParaRPr lang="de-AT"/>
          </a:p>
        </p:txBody>
      </p:sp>
      <p:sp>
        <p:nvSpPr>
          <p:cNvPr id="8" name="Fußzeilenplatzhalter 7"/>
          <p:cNvSpPr>
            <a:spLocks noGrp="1"/>
          </p:cNvSpPr>
          <p:nvPr>
            <p:ph type="ftr" sz="quarter" idx="14"/>
          </p:nvPr>
        </p:nvSpPr>
        <p:spPr/>
        <p:txBody>
          <a:bodyPr/>
          <a:lstStyle/>
          <a:p>
            <a:endParaRPr lang="de-AT"/>
          </a:p>
        </p:txBody>
      </p:sp>
    </p:spTree>
    <p:extLst>
      <p:ext uri="{BB962C8B-B14F-4D97-AF65-F5344CB8AC3E}">
        <p14:creationId xmlns:p14="http://schemas.microsoft.com/office/powerpoint/2010/main" val="311771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A17466E-59C3-4642-8BD0-C6D64658B975}" type="slidenum">
              <a:rPr lang="de-AT" smtClean="0"/>
              <a:t>2</a:t>
            </a:fld>
            <a:endParaRPr lang="de-AT"/>
          </a:p>
        </p:txBody>
      </p:sp>
      <p:sp>
        <p:nvSpPr>
          <p:cNvPr id="5" name="Datumsplatzhalter 4"/>
          <p:cNvSpPr>
            <a:spLocks noGrp="1"/>
          </p:cNvSpPr>
          <p:nvPr>
            <p:ph type="dt" idx="11"/>
          </p:nvPr>
        </p:nvSpPr>
        <p:spPr/>
        <p:txBody>
          <a:bodyPr/>
          <a:lstStyle/>
          <a:p>
            <a:r>
              <a:rPr lang="de-AT" smtClean="0"/>
              <a:t>26.06.2014</a:t>
            </a:r>
            <a:endParaRPr lang="de-AT"/>
          </a:p>
        </p:txBody>
      </p:sp>
      <p:sp>
        <p:nvSpPr>
          <p:cNvPr id="7" name="Kopfzeilenplatzhalter 6"/>
          <p:cNvSpPr>
            <a:spLocks noGrp="1"/>
          </p:cNvSpPr>
          <p:nvPr>
            <p:ph type="hdr" sz="quarter" idx="13"/>
          </p:nvPr>
        </p:nvSpPr>
        <p:spPr/>
        <p:txBody>
          <a:bodyPr/>
          <a:lstStyle/>
          <a:p>
            <a:r>
              <a:rPr lang="de-AT" smtClean="0"/>
              <a:t>Verein Digitalradio Österreich</a:t>
            </a:r>
            <a:endParaRPr lang="de-AT"/>
          </a:p>
        </p:txBody>
      </p:sp>
      <p:sp>
        <p:nvSpPr>
          <p:cNvPr id="8" name="Fußzeilenplatzhalter 7"/>
          <p:cNvSpPr>
            <a:spLocks noGrp="1"/>
          </p:cNvSpPr>
          <p:nvPr>
            <p:ph type="ftr" sz="quarter" idx="14"/>
          </p:nvPr>
        </p:nvSpPr>
        <p:spPr/>
        <p:txBody>
          <a:bodyPr/>
          <a:lstStyle/>
          <a:p>
            <a:endParaRPr lang="de-AT"/>
          </a:p>
        </p:txBody>
      </p:sp>
    </p:spTree>
    <p:extLst>
      <p:ext uri="{BB962C8B-B14F-4D97-AF65-F5344CB8AC3E}">
        <p14:creationId xmlns:p14="http://schemas.microsoft.com/office/powerpoint/2010/main" val="311771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Kopfzeilenplatzhalter 3"/>
          <p:cNvSpPr>
            <a:spLocks noGrp="1"/>
          </p:cNvSpPr>
          <p:nvPr>
            <p:ph type="hdr" sz="quarter" idx="10"/>
          </p:nvPr>
        </p:nvSpPr>
        <p:spPr/>
        <p:txBody>
          <a:bodyPr/>
          <a:lstStyle/>
          <a:p>
            <a:r>
              <a:rPr lang="de-AT" smtClean="0"/>
              <a:t>Verein Digitalradio Österreich</a:t>
            </a:r>
            <a:endParaRPr lang="de-AT"/>
          </a:p>
        </p:txBody>
      </p:sp>
      <p:sp>
        <p:nvSpPr>
          <p:cNvPr id="5" name="Datumsplatzhalter 4"/>
          <p:cNvSpPr>
            <a:spLocks noGrp="1"/>
          </p:cNvSpPr>
          <p:nvPr>
            <p:ph type="dt" idx="11"/>
          </p:nvPr>
        </p:nvSpPr>
        <p:spPr/>
        <p:txBody>
          <a:bodyPr/>
          <a:lstStyle/>
          <a:p>
            <a:r>
              <a:rPr lang="de-AT" smtClean="0"/>
              <a:t>26.06.2014</a:t>
            </a:r>
            <a:endParaRPr lang="de-AT"/>
          </a:p>
        </p:txBody>
      </p:sp>
      <p:sp>
        <p:nvSpPr>
          <p:cNvPr id="6" name="Fußzeilenplatzhalter 5"/>
          <p:cNvSpPr>
            <a:spLocks noGrp="1"/>
          </p:cNvSpPr>
          <p:nvPr>
            <p:ph type="ftr" sz="quarter" idx="12"/>
          </p:nvPr>
        </p:nvSpPr>
        <p:spPr/>
        <p:txBody>
          <a:bodyPr/>
          <a:lstStyle/>
          <a:p>
            <a:endParaRPr lang="de-AT"/>
          </a:p>
        </p:txBody>
      </p:sp>
      <p:sp>
        <p:nvSpPr>
          <p:cNvPr id="7" name="Foliennummernplatzhalter 6"/>
          <p:cNvSpPr>
            <a:spLocks noGrp="1"/>
          </p:cNvSpPr>
          <p:nvPr>
            <p:ph type="sldNum" sz="quarter" idx="13"/>
          </p:nvPr>
        </p:nvSpPr>
        <p:spPr/>
        <p:txBody>
          <a:bodyPr/>
          <a:lstStyle/>
          <a:p>
            <a:fld id="{0A17466E-59C3-4642-8BD0-C6D64658B975}" type="slidenum">
              <a:rPr lang="de-AT" smtClean="0"/>
              <a:t>14</a:t>
            </a:fld>
            <a:endParaRPr lang="de-AT"/>
          </a:p>
        </p:txBody>
      </p:sp>
    </p:spTree>
    <p:extLst>
      <p:ext uri="{BB962C8B-B14F-4D97-AF65-F5344CB8AC3E}">
        <p14:creationId xmlns:p14="http://schemas.microsoft.com/office/powerpoint/2010/main" val="39904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A17466E-59C3-4642-8BD0-C6D64658B975}" type="slidenum">
              <a:rPr lang="de-AT" smtClean="0"/>
              <a:t>20</a:t>
            </a:fld>
            <a:endParaRPr lang="de-AT"/>
          </a:p>
        </p:txBody>
      </p:sp>
      <p:sp>
        <p:nvSpPr>
          <p:cNvPr id="5" name="Datumsplatzhalter 4"/>
          <p:cNvSpPr>
            <a:spLocks noGrp="1"/>
          </p:cNvSpPr>
          <p:nvPr>
            <p:ph type="dt" idx="11"/>
          </p:nvPr>
        </p:nvSpPr>
        <p:spPr/>
        <p:txBody>
          <a:bodyPr/>
          <a:lstStyle/>
          <a:p>
            <a:r>
              <a:rPr lang="de-AT" smtClean="0"/>
              <a:t>26.06.2014</a:t>
            </a:r>
            <a:endParaRPr lang="de-AT"/>
          </a:p>
        </p:txBody>
      </p:sp>
      <p:sp>
        <p:nvSpPr>
          <p:cNvPr id="7" name="Kopfzeilenplatzhalter 6"/>
          <p:cNvSpPr>
            <a:spLocks noGrp="1"/>
          </p:cNvSpPr>
          <p:nvPr>
            <p:ph type="hdr" sz="quarter" idx="13"/>
          </p:nvPr>
        </p:nvSpPr>
        <p:spPr/>
        <p:txBody>
          <a:bodyPr/>
          <a:lstStyle/>
          <a:p>
            <a:r>
              <a:rPr lang="de-AT" smtClean="0"/>
              <a:t>Verein Digitalradio Österreich</a:t>
            </a:r>
            <a:endParaRPr lang="de-AT"/>
          </a:p>
        </p:txBody>
      </p:sp>
      <p:sp>
        <p:nvSpPr>
          <p:cNvPr id="8" name="Fußzeilenplatzhalter 7"/>
          <p:cNvSpPr>
            <a:spLocks noGrp="1"/>
          </p:cNvSpPr>
          <p:nvPr>
            <p:ph type="ftr" sz="quarter" idx="14"/>
          </p:nvPr>
        </p:nvSpPr>
        <p:spPr/>
        <p:txBody>
          <a:bodyPr/>
          <a:lstStyle/>
          <a:p>
            <a:endParaRPr lang="de-AT"/>
          </a:p>
        </p:txBody>
      </p:sp>
    </p:spTree>
    <p:extLst>
      <p:ext uri="{BB962C8B-B14F-4D97-AF65-F5344CB8AC3E}">
        <p14:creationId xmlns:p14="http://schemas.microsoft.com/office/powerpoint/2010/main" val="273450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Rechteck 9"/>
          <p:cNvSpPr/>
          <p:nvPr userDrawn="1"/>
        </p:nvSpPr>
        <p:spPr>
          <a:xfrm>
            <a:off x="-7732" y="6140870"/>
            <a:ext cx="9144000" cy="74451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sz="1000"/>
          </a:p>
        </p:txBody>
      </p:sp>
      <p:sp>
        <p:nvSpPr>
          <p:cNvPr id="2" name="Titel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sz="1000"/>
            </a:lvl1pPr>
          </a:lstStyle>
          <a:p>
            <a:r>
              <a:rPr lang="de-DE" smtClean="0"/>
              <a:t>26.06.2013, Gernot Fischer</a:t>
            </a:r>
            <a:endParaRPr lang="de-AT" dirty="0"/>
          </a:p>
        </p:txBody>
      </p:sp>
      <p:sp>
        <p:nvSpPr>
          <p:cNvPr id="5" name="Fußzeilenplatzhalter 4"/>
          <p:cNvSpPr>
            <a:spLocks noGrp="1"/>
          </p:cNvSpPr>
          <p:nvPr>
            <p:ph type="ftr" sz="quarter" idx="11"/>
          </p:nvPr>
        </p:nvSpPr>
        <p:spPr/>
        <p:txBody>
          <a:bodyPr/>
          <a:lstStyle>
            <a:lvl1pPr>
              <a:defRPr sz="1000"/>
            </a:lvl1pPr>
          </a:lstStyle>
          <a:p>
            <a:endParaRPr lang="de-AT"/>
          </a:p>
        </p:txBody>
      </p:sp>
      <p:sp>
        <p:nvSpPr>
          <p:cNvPr id="6" name="Foliennummernplatzhalter 5"/>
          <p:cNvSpPr>
            <a:spLocks noGrp="1"/>
          </p:cNvSpPr>
          <p:nvPr>
            <p:ph type="sldNum" sz="quarter" idx="12"/>
          </p:nvPr>
        </p:nvSpPr>
        <p:spPr/>
        <p:txBody>
          <a:bodyPr/>
          <a:lstStyle>
            <a:lvl1pPr>
              <a:defRPr sz="1000"/>
            </a:lvl1pPr>
          </a:lstStyle>
          <a:p>
            <a:fld id="{10B2B671-807B-4604-8E1D-0C1B2C063D19}" type="slidenum">
              <a:rPr lang="de-AT" smtClean="0"/>
              <a:pPr/>
              <a:t>‹Nr.›</a:t>
            </a:fld>
            <a:endParaRPr lang="de-AT" dirty="0"/>
          </a:p>
        </p:txBody>
      </p:sp>
      <p:sp>
        <p:nvSpPr>
          <p:cNvPr id="8" name="Rechteck 7"/>
          <p:cNvSpPr/>
          <p:nvPr userDrawn="1"/>
        </p:nvSpPr>
        <p:spPr>
          <a:xfrm>
            <a:off x="0" y="0"/>
            <a:ext cx="9144000" cy="74451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pic>
        <p:nvPicPr>
          <p:cNvPr id="3074" name="Picture 2" descr="F:\VDRÖ\Logovereinbarung\Logo_Österreich\DR_Logo_Österreich_big.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6624" y="188640"/>
            <a:ext cx="2987824" cy="55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31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DE" smtClean="0"/>
              <a:t>26.06.2013, Gernot Fischer</a:t>
            </a:r>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3037090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DE" smtClean="0"/>
              <a:t>26.06.2013, Gernot Fischer</a:t>
            </a:r>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1464311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userDrawn="1"/>
        </p:nvSpPr>
        <p:spPr>
          <a:xfrm>
            <a:off x="-7732" y="6140870"/>
            <a:ext cx="9144000" cy="74451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2" name="Titel 1"/>
          <p:cNvSpPr>
            <a:spLocks noGrp="1"/>
          </p:cNvSpPr>
          <p:nvPr>
            <p:ph type="title"/>
          </p:nvPr>
        </p:nvSpPr>
        <p:spPr>
          <a:xfrm>
            <a:off x="457200" y="44624"/>
            <a:ext cx="5122912" cy="720080"/>
          </a:xfrm>
        </p:spPr>
        <p:txBody>
          <a:bodyPr>
            <a:noAutofit/>
          </a:bodyPr>
          <a:lstStyle>
            <a:lvl1pPr algn="l">
              <a:defRPr sz="2800">
                <a:latin typeface="Corbel" pitchFamily="34" charset="0"/>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57200" y="908720"/>
            <a:ext cx="8229600" cy="5217443"/>
          </a:xfrm>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sz="1000">
                <a:latin typeface="Calibri" panose="020F0502020204030204" pitchFamily="34" charset="0"/>
              </a:defRPr>
            </a:lvl1pPr>
          </a:lstStyle>
          <a:p>
            <a:r>
              <a:rPr lang="de-DE" dirty="0" smtClean="0"/>
              <a:t>26.06.2013, Gernot Fischer</a:t>
            </a:r>
            <a:endParaRPr lang="de-AT" dirty="0"/>
          </a:p>
        </p:txBody>
      </p:sp>
      <p:sp>
        <p:nvSpPr>
          <p:cNvPr id="5" name="Fußzeilenplatzhalter 4"/>
          <p:cNvSpPr>
            <a:spLocks noGrp="1"/>
          </p:cNvSpPr>
          <p:nvPr>
            <p:ph type="ftr" sz="quarter" idx="11"/>
          </p:nvPr>
        </p:nvSpPr>
        <p:spPr/>
        <p:txBody>
          <a:bodyPr/>
          <a:lstStyle>
            <a:lvl1pPr>
              <a:defRPr sz="1000">
                <a:latin typeface="Calibri" panose="020F0502020204030204" pitchFamily="34" charset="0"/>
              </a:defRPr>
            </a:lvl1pPr>
          </a:lstStyle>
          <a:p>
            <a:endParaRPr lang="de-AT" dirty="0"/>
          </a:p>
        </p:txBody>
      </p:sp>
      <p:sp>
        <p:nvSpPr>
          <p:cNvPr id="6" name="Foliennummernplatzhalter 5"/>
          <p:cNvSpPr>
            <a:spLocks noGrp="1"/>
          </p:cNvSpPr>
          <p:nvPr>
            <p:ph type="sldNum" sz="quarter" idx="12"/>
          </p:nvPr>
        </p:nvSpPr>
        <p:spPr/>
        <p:txBody>
          <a:bodyPr/>
          <a:lstStyle>
            <a:lvl1pPr>
              <a:defRPr sz="1000">
                <a:latin typeface="Calibri" panose="020F0502020204030204" pitchFamily="34" charset="0"/>
              </a:defRPr>
            </a:lvl1pPr>
          </a:lstStyle>
          <a:p>
            <a:fld id="{10B2B671-807B-4604-8E1D-0C1B2C063D19}" type="slidenum">
              <a:rPr lang="de-AT" smtClean="0"/>
              <a:pPr/>
              <a:t>‹Nr.›</a:t>
            </a:fld>
            <a:endParaRPr lang="de-AT" dirty="0"/>
          </a:p>
        </p:txBody>
      </p:sp>
      <p:sp>
        <p:nvSpPr>
          <p:cNvPr id="8" name="Rechteck 7"/>
          <p:cNvSpPr/>
          <p:nvPr userDrawn="1"/>
        </p:nvSpPr>
        <p:spPr>
          <a:xfrm>
            <a:off x="0" y="0"/>
            <a:ext cx="9144000" cy="74451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pic>
        <p:nvPicPr>
          <p:cNvPr id="9" name="Picture 2" descr="F:\VDRÖ\Logovereinbarung\Logo_Österreich\DR_Logo_Österreich_big.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6624" y="188640"/>
            <a:ext cx="2987824" cy="55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85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26.06.2013, Gernot Fischer</a:t>
            </a:r>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2352791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r>
              <a:rPr lang="de-DE" smtClean="0"/>
              <a:t>26.06.2013, Gernot Fischer</a:t>
            </a:r>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2718558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r>
              <a:rPr lang="de-DE" smtClean="0"/>
              <a:t>26.06.2013, Gernot Fischer</a:t>
            </a:r>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3170845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DE" smtClean="0"/>
              <a:t>26.06.2013, Gernot Fischer</a:t>
            </a:r>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1716729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26.06.2013, Gernot Fischer</a:t>
            </a:r>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3025667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26.06.2013, Gernot Fischer</a:t>
            </a:r>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1882396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26.06.2013, Gernot Fischer</a:t>
            </a:r>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0B2B671-807B-4604-8E1D-0C1B2C063D19}" type="slidenum">
              <a:rPr lang="de-AT" smtClean="0"/>
              <a:t>‹Nr.›</a:t>
            </a:fld>
            <a:endParaRPr lang="de-AT"/>
          </a:p>
        </p:txBody>
      </p:sp>
    </p:spTree>
    <p:extLst>
      <p:ext uri="{BB962C8B-B14F-4D97-AF65-F5344CB8AC3E}">
        <p14:creationId xmlns:p14="http://schemas.microsoft.com/office/powerpoint/2010/main" val="466163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5D5"/>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26.06.2013, Gernot Fischer</a:t>
            </a:r>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2B671-807B-4604-8E1D-0C1B2C063D19}" type="slidenum">
              <a:rPr lang="de-AT" smtClean="0"/>
              <a:t>‹Nr.›</a:t>
            </a:fld>
            <a:endParaRPr lang="de-AT"/>
          </a:p>
        </p:txBody>
      </p:sp>
    </p:spTree>
    <p:extLst>
      <p:ext uri="{BB962C8B-B14F-4D97-AF65-F5344CB8AC3E}">
        <p14:creationId xmlns:p14="http://schemas.microsoft.com/office/powerpoint/2010/main" val="284329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emf"/><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AT" b="1" dirty="0" smtClean="0">
                <a:solidFill>
                  <a:schemeClr val="bg1"/>
                </a:solidFill>
                <a:latin typeface="Square721 BT" pitchFamily="34" charset="0"/>
              </a:rPr>
              <a:t/>
            </a:r>
            <a:br>
              <a:rPr lang="de-AT" b="1" dirty="0" smtClean="0">
                <a:solidFill>
                  <a:schemeClr val="bg1"/>
                </a:solidFill>
                <a:latin typeface="Square721 BT" pitchFamily="34" charset="0"/>
              </a:rPr>
            </a:br>
            <a:r>
              <a:rPr lang="de-AT" b="1" dirty="0" smtClean="0">
                <a:solidFill>
                  <a:schemeClr val="bg1"/>
                </a:solidFill>
                <a:latin typeface="Square721 BT" pitchFamily="34" charset="0"/>
              </a:rPr>
              <a:t>Verein Digitalradio Österreich</a:t>
            </a:r>
            <a:br>
              <a:rPr lang="de-AT" b="1" dirty="0" smtClean="0">
                <a:solidFill>
                  <a:schemeClr val="bg1"/>
                </a:solidFill>
                <a:latin typeface="Square721 BT" pitchFamily="34" charset="0"/>
              </a:rPr>
            </a:br>
            <a:r>
              <a:rPr lang="de-AT" b="1" dirty="0" smtClean="0">
                <a:solidFill>
                  <a:schemeClr val="bg1"/>
                </a:solidFill>
                <a:latin typeface="Square721 BT" pitchFamily="34" charset="0"/>
              </a:rPr>
              <a:t>- IG Digitaler Hörfunk -</a:t>
            </a:r>
            <a:r>
              <a:rPr lang="de-AT" sz="1000" b="1" dirty="0" smtClean="0">
                <a:solidFill>
                  <a:schemeClr val="bg1"/>
                </a:solidFill>
                <a:latin typeface="Square721 BT" pitchFamily="34" charset="0"/>
              </a:rPr>
              <a:t/>
            </a:r>
            <a:br>
              <a:rPr lang="de-AT" sz="1000" b="1" dirty="0" smtClean="0">
                <a:solidFill>
                  <a:schemeClr val="bg1"/>
                </a:solidFill>
                <a:latin typeface="Square721 BT" pitchFamily="34" charset="0"/>
              </a:rPr>
            </a:br>
            <a:r>
              <a:rPr lang="de-AT" sz="1000" b="1" dirty="0" smtClean="0">
                <a:solidFill>
                  <a:schemeClr val="bg1"/>
                </a:solidFill>
                <a:latin typeface="Square721 BT" pitchFamily="34" charset="0"/>
              </a:rPr>
              <a:t/>
            </a:r>
            <a:br>
              <a:rPr lang="de-AT" sz="1000" b="1" dirty="0" smtClean="0">
                <a:solidFill>
                  <a:schemeClr val="bg1"/>
                </a:solidFill>
                <a:latin typeface="Square721 BT" pitchFamily="34" charset="0"/>
              </a:rPr>
            </a:br>
            <a:r>
              <a:rPr lang="de-AT" sz="2700" b="1" dirty="0" smtClean="0">
                <a:solidFill>
                  <a:schemeClr val="bg1"/>
                </a:solidFill>
                <a:latin typeface="Square721 BT" pitchFamily="34" charset="0"/>
              </a:rPr>
              <a:t>Wien, am 27.11.2014</a:t>
            </a:r>
            <a:endParaRPr lang="de-AT" b="1" dirty="0">
              <a:solidFill>
                <a:schemeClr val="bg1"/>
              </a:solidFill>
              <a:latin typeface="Square721 BT" pitchFamily="34" charset="0"/>
            </a:endParaRPr>
          </a:p>
        </p:txBody>
      </p:sp>
      <p:sp>
        <p:nvSpPr>
          <p:cNvPr id="3" name="Untertitel 2"/>
          <p:cNvSpPr>
            <a:spLocks noGrp="1"/>
          </p:cNvSpPr>
          <p:nvPr>
            <p:ph type="subTitle" idx="1"/>
          </p:nvPr>
        </p:nvSpPr>
        <p:spPr>
          <a:xfrm>
            <a:off x="827584" y="4221088"/>
            <a:ext cx="7344816" cy="1417712"/>
          </a:xfrm>
        </p:spPr>
        <p:txBody>
          <a:bodyPr/>
          <a:lstStyle/>
          <a:p>
            <a:r>
              <a:rPr lang="de-AT" dirty="0" smtClean="0"/>
              <a:t>Verein zur Förderung des digitalen Hörfunks und neuer Medien in Österreich</a:t>
            </a:r>
            <a:endParaRPr lang="de-AT"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908720"/>
            <a:ext cx="769640" cy="769640"/>
          </a:xfrm>
          <a:prstGeom prst="rect">
            <a:avLst/>
          </a:prstGeom>
        </p:spPr>
      </p:pic>
      <p:sp>
        <p:nvSpPr>
          <p:cNvPr id="5" name="Datumsplatzhalter 4"/>
          <p:cNvSpPr>
            <a:spLocks noGrp="1"/>
          </p:cNvSpPr>
          <p:nvPr>
            <p:ph type="dt" sz="half" idx="10"/>
          </p:nvPr>
        </p:nvSpPr>
        <p:spPr/>
        <p:txBody>
          <a:bodyPr/>
          <a:lstStyle/>
          <a:p>
            <a:r>
              <a:rPr lang="de-DE" dirty="0" smtClean="0">
                <a:latin typeface="Calibri" panose="020F0502020204030204" pitchFamily="34" charset="0"/>
              </a:rPr>
              <a:t>27.11.2014</a:t>
            </a:r>
            <a:r>
              <a:rPr lang="de-DE" dirty="0">
                <a:latin typeface="Calibri" panose="020F0502020204030204" pitchFamily="34" charset="0"/>
              </a:rPr>
              <a:t>, Gernot </a:t>
            </a:r>
            <a:r>
              <a:rPr lang="de-DE" dirty="0" smtClean="0">
                <a:latin typeface="Calibri" panose="020F0502020204030204" pitchFamily="34" charset="0"/>
              </a:rPr>
              <a:t>Fischer</a:t>
            </a:r>
            <a:endParaRPr lang="de-AT" dirty="0">
              <a:latin typeface="Calibri" panose="020F0502020204030204" pitchFamily="34" charset="0"/>
            </a:endParaRPr>
          </a:p>
        </p:txBody>
      </p:sp>
      <p:sp>
        <p:nvSpPr>
          <p:cNvPr id="7" name="Foliennummernplatzhalter 6"/>
          <p:cNvSpPr>
            <a:spLocks noGrp="1"/>
          </p:cNvSpPr>
          <p:nvPr>
            <p:ph type="sldNum" sz="quarter" idx="12"/>
          </p:nvPr>
        </p:nvSpPr>
        <p:spPr/>
        <p:txBody>
          <a:bodyPr/>
          <a:lstStyle/>
          <a:p>
            <a:fld id="{10B2B671-807B-4604-8E1D-0C1B2C063D19}" type="slidenum">
              <a:rPr lang="de-AT" smtClean="0"/>
              <a:t>1</a:t>
            </a:fld>
            <a:endParaRPr lang="de-AT"/>
          </a:p>
        </p:txBody>
      </p:sp>
    </p:spTree>
    <p:extLst>
      <p:ext uri="{BB962C8B-B14F-4D97-AF65-F5344CB8AC3E}">
        <p14:creationId xmlns:p14="http://schemas.microsoft.com/office/powerpoint/2010/main" val="226124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DAB</a:t>
            </a:r>
            <a:r>
              <a:rPr lang="de-AT" b="1" baseline="30000" dirty="0" smtClean="0">
                <a:effectLst>
                  <a:outerShdw blurRad="38100" dist="38100" dir="2700000" algn="tl">
                    <a:srgbClr val="000000">
                      <a:alpha val="43137"/>
                    </a:srgbClr>
                  </a:outerShdw>
                </a:effectLst>
              </a:rPr>
              <a:t>+</a:t>
            </a:r>
            <a:r>
              <a:rPr lang="de-AT" b="1" dirty="0" smtClean="0">
                <a:effectLst>
                  <a:outerShdw blurRad="38100" dist="38100" dir="2700000" algn="tl">
                    <a:srgbClr val="000000">
                      <a:alpha val="43137"/>
                    </a:srgbClr>
                  </a:outerShdw>
                </a:effectLst>
              </a:rPr>
              <a:t> in Österreich</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10</a:t>
            </a:fld>
            <a:endParaRPr lang="de-A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219200"/>
            <a:ext cx="7262813" cy="4419600"/>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939800" y="5651375"/>
            <a:ext cx="5864448" cy="307777"/>
          </a:xfrm>
          <a:prstGeom prst="rect">
            <a:avLst/>
          </a:prstGeom>
          <a:noFill/>
        </p:spPr>
        <p:txBody>
          <a:bodyPr wrap="square" rtlCol="0">
            <a:spAutoFit/>
          </a:bodyPr>
          <a:lstStyle/>
          <a:p>
            <a:r>
              <a:rPr lang="de-AT" sz="1400" dirty="0"/>
              <a:t>Quelle: KOA </a:t>
            </a:r>
            <a:r>
              <a:rPr lang="de-AT" sz="1400" dirty="0" smtClean="0"/>
              <a:t>4.000/13-009 „Digitalisierungskonzept 2013“</a:t>
            </a:r>
            <a:endParaRPr lang="de-AT" sz="1400" dirty="0"/>
          </a:p>
        </p:txBody>
      </p:sp>
    </p:spTree>
    <p:extLst>
      <p:ext uri="{BB962C8B-B14F-4D97-AF65-F5344CB8AC3E}">
        <p14:creationId xmlns:p14="http://schemas.microsoft.com/office/powerpoint/2010/main" val="1197502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Versorgungskarte</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a:t>
            </a:r>
            <a:r>
              <a:rPr lang="de-DE" dirty="0"/>
              <a:t>,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z="1000" smtClean="0"/>
              <a:pPr/>
              <a:t>11</a:t>
            </a:fld>
            <a:endParaRPr lang="de-AT" sz="1000" dirty="0"/>
          </a:p>
        </p:txBody>
      </p:sp>
      <p:sp>
        <p:nvSpPr>
          <p:cNvPr id="8" name="Rechteck 7"/>
          <p:cNvSpPr/>
          <p:nvPr/>
        </p:nvSpPr>
        <p:spPr>
          <a:xfrm>
            <a:off x="539552" y="1124744"/>
            <a:ext cx="7992888" cy="4824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pic>
        <p:nvPicPr>
          <p:cNvPr id="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3692525" cy="46402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3"/>
          <p:cNvSpPr>
            <a:spLocks noChangeArrowheads="1"/>
          </p:cNvSpPr>
          <p:nvPr/>
        </p:nvSpPr>
        <p:spPr bwMode="auto">
          <a:xfrm>
            <a:off x="4716513" y="1846039"/>
            <a:ext cx="34559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Geneva" pitchFamily="34" charset="0"/>
                <a:cs typeface="Geneva" pitchFamily="34" charset="0"/>
              </a:defRPr>
            </a:lvl1pPr>
            <a:lvl2pPr marL="742950" indent="-285750" eaLnBrk="0" hangingPunct="0">
              <a:defRPr>
                <a:solidFill>
                  <a:schemeClr val="tx1"/>
                </a:solidFill>
                <a:latin typeface="Verdana" pitchFamily="34" charset="0"/>
                <a:ea typeface="Geneva" pitchFamily="34" charset="0"/>
                <a:cs typeface="Geneva" pitchFamily="34" charset="0"/>
              </a:defRPr>
            </a:lvl2pPr>
            <a:lvl3pPr marL="1143000" indent="-228600" eaLnBrk="0" hangingPunct="0">
              <a:defRPr>
                <a:solidFill>
                  <a:schemeClr val="tx1"/>
                </a:solidFill>
                <a:latin typeface="Verdana" pitchFamily="34" charset="0"/>
                <a:ea typeface="Geneva" pitchFamily="34" charset="0"/>
                <a:cs typeface="Geneva" pitchFamily="34" charset="0"/>
              </a:defRPr>
            </a:lvl3pPr>
            <a:lvl4pPr marL="1600200" indent="-228600" eaLnBrk="0" hangingPunct="0">
              <a:defRPr>
                <a:solidFill>
                  <a:schemeClr val="tx1"/>
                </a:solidFill>
                <a:latin typeface="Verdana" pitchFamily="34" charset="0"/>
                <a:ea typeface="Geneva" pitchFamily="34" charset="0"/>
                <a:cs typeface="Geneva" pitchFamily="34" charset="0"/>
              </a:defRPr>
            </a:lvl4pPr>
            <a:lvl5pPr marL="2057400" indent="-228600" eaLnBrk="0" hangingPunct="0">
              <a:defRPr>
                <a:solidFill>
                  <a:schemeClr val="tx1"/>
                </a:solidFill>
                <a:latin typeface="Verdana" pitchFamily="34" charset="0"/>
                <a:ea typeface="Geneva" pitchFamily="34" charset="0"/>
                <a:cs typeface="Geneva" pitchFamily="34" charset="0"/>
              </a:defRPr>
            </a:lvl5pPr>
            <a:lvl6pPr marL="2514600" indent="-228600" eaLnBrk="0" fontAlgn="base" hangingPunct="0">
              <a:spcBef>
                <a:spcPct val="0"/>
              </a:spcBef>
              <a:spcAft>
                <a:spcPct val="0"/>
              </a:spcAft>
              <a:defRPr>
                <a:solidFill>
                  <a:schemeClr val="tx1"/>
                </a:solidFill>
                <a:latin typeface="Verdana" pitchFamily="34" charset="0"/>
                <a:ea typeface="Geneva" pitchFamily="34" charset="0"/>
                <a:cs typeface="Geneva" pitchFamily="34" charset="0"/>
              </a:defRPr>
            </a:lvl6pPr>
            <a:lvl7pPr marL="2971800" indent="-228600" eaLnBrk="0" fontAlgn="base" hangingPunct="0">
              <a:spcBef>
                <a:spcPct val="0"/>
              </a:spcBef>
              <a:spcAft>
                <a:spcPct val="0"/>
              </a:spcAft>
              <a:defRPr>
                <a:solidFill>
                  <a:schemeClr val="tx1"/>
                </a:solidFill>
                <a:latin typeface="Verdana" pitchFamily="34" charset="0"/>
                <a:ea typeface="Geneva" pitchFamily="34" charset="0"/>
                <a:cs typeface="Geneva" pitchFamily="34" charset="0"/>
              </a:defRPr>
            </a:lvl7pPr>
            <a:lvl8pPr marL="3429000" indent="-228600" eaLnBrk="0" fontAlgn="base" hangingPunct="0">
              <a:spcBef>
                <a:spcPct val="0"/>
              </a:spcBef>
              <a:spcAft>
                <a:spcPct val="0"/>
              </a:spcAft>
              <a:defRPr>
                <a:solidFill>
                  <a:schemeClr val="tx1"/>
                </a:solidFill>
                <a:latin typeface="Verdana" pitchFamily="34" charset="0"/>
                <a:ea typeface="Geneva" pitchFamily="34" charset="0"/>
                <a:cs typeface="Geneva" pitchFamily="34" charset="0"/>
              </a:defRPr>
            </a:lvl8pPr>
            <a:lvl9pPr marL="3886200" indent="-228600" eaLnBrk="0" fontAlgn="base" hangingPunct="0">
              <a:spcBef>
                <a:spcPct val="0"/>
              </a:spcBef>
              <a:spcAft>
                <a:spcPct val="0"/>
              </a:spcAft>
              <a:defRPr>
                <a:solidFill>
                  <a:schemeClr val="tx1"/>
                </a:solidFill>
                <a:latin typeface="Verdana" pitchFamily="34" charset="0"/>
                <a:ea typeface="Geneva" pitchFamily="34" charset="0"/>
                <a:cs typeface="Geneva" pitchFamily="34" charset="0"/>
              </a:defRPr>
            </a:lvl9pPr>
          </a:lstStyle>
          <a:p>
            <a:pPr eaLnBrk="1" hangingPunct="1">
              <a:spcBef>
                <a:spcPts val="600"/>
              </a:spcBef>
              <a:spcAft>
                <a:spcPts val="600"/>
              </a:spcAft>
            </a:pPr>
            <a:r>
              <a:rPr lang="de-AT" altLang="de-DE" sz="2000" dirty="0">
                <a:solidFill>
                  <a:schemeClr val="accent1"/>
                </a:solidFill>
                <a:latin typeface="Calibri" pitchFamily="34" charset="0"/>
                <a:ea typeface="Calibri" pitchFamily="34" charset="0"/>
                <a:cs typeface="Calibri" pitchFamily="34" charset="0"/>
              </a:rPr>
              <a:t>Senderstandorte:</a:t>
            </a:r>
          </a:p>
          <a:p>
            <a:pPr eaLnBrk="1" hangingPunct="1">
              <a:spcBef>
                <a:spcPts val="600"/>
              </a:spcBef>
              <a:spcAft>
                <a:spcPts val="600"/>
              </a:spcAft>
            </a:pPr>
            <a:endParaRPr lang="de-AT" altLang="de-DE" sz="2000" dirty="0">
              <a:solidFill>
                <a:schemeClr val="accent1"/>
              </a:solidFill>
              <a:latin typeface="Calibri" pitchFamily="34" charset="0"/>
              <a:ea typeface="Calibri" pitchFamily="34" charset="0"/>
              <a:cs typeface="Calibri" pitchFamily="34" charset="0"/>
            </a:endParaRPr>
          </a:p>
          <a:p>
            <a:pPr eaLnBrk="1" hangingPunct="1">
              <a:spcBef>
                <a:spcPts val="600"/>
              </a:spcBef>
              <a:spcAft>
                <a:spcPts val="600"/>
              </a:spcAft>
            </a:pPr>
            <a:r>
              <a:rPr lang="de-AT" altLang="de-DE" sz="2000" b="1" dirty="0">
                <a:solidFill>
                  <a:schemeClr val="accent1"/>
                </a:solidFill>
                <a:latin typeface="Calibri" pitchFamily="34" charset="0"/>
                <a:ea typeface="Calibri" pitchFamily="34" charset="0"/>
                <a:cs typeface="Calibri" pitchFamily="34" charset="0"/>
              </a:rPr>
              <a:t>Wien 8 – Liesing </a:t>
            </a:r>
          </a:p>
          <a:p>
            <a:pPr eaLnBrk="1" hangingPunct="1">
              <a:spcBef>
                <a:spcPts val="600"/>
              </a:spcBef>
              <a:spcAft>
                <a:spcPts val="600"/>
              </a:spcAft>
            </a:pPr>
            <a:r>
              <a:rPr lang="de-AT" altLang="de-DE" sz="2000" dirty="0">
                <a:solidFill>
                  <a:schemeClr val="accent1"/>
                </a:solidFill>
                <a:latin typeface="Calibri" pitchFamily="34" charset="0"/>
                <a:ea typeface="Calibri" pitchFamily="34" charset="0"/>
                <a:cs typeface="Calibri" pitchFamily="34" charset="0"/>
              </a:rPr>
              <a:t>10 kW ERP, Rundstrahlantenne</a:t>
            </a:r>
          </a:p>
          <a:p>
            <a:pPr eaLnBrk="1" hangingPunct="1">
              <a:spcBef>
                <a:spcPts val="600"/>
              </a:spcBef>
              <a:spcAft>
                <a:spcPts val="600"/>
              </a:spcAft>
            </a:pPr>
            <a:endParaRPr lang="de-AT" altLang="de-DE" sz="2000" dirty="0">
              <a:solidFill>
                <a:schemeClr val="accent1"/>
              </a:solidFill>
              <a:latin typeface="Calibri" pitchFamily="34" charset="0"/>
              <a:ea typeface="Calibri" pitchFamily="34" charset="0"/>
              <a:cs typeface="Calibri" pitchFamily="34" charset="0"/>
            </a:endParaRPr>
          </a:p>
          <a:p>
            <a:pPr eaLnBrk="1" hangingPunct="1">
              <a:spcBef>
                <a:spcPts val="600"/>
              </a:spcBef>
              <a:spcAft>
                <a:spcPts val="600"/>
              </a:spcAft>
            </a:pPr>
            <a:r>
              <a:rPr lang="de-AT" altLang="de-DE" sz="2000" b="1" dirty="0">
                <a:solidFill>
                  <a:schemeClr val="accent1"/>
                </a:solidFill>
                <a:latin typeface="Calibri" pitchFamily="34" charset="0"/>
                <a:ea typeface="Calibri" pitchFamily="34" charset="0"/>
                <a:cs typeface="Calibri" pitchFamily="34" charset="0"/>
              </a:rPr>
              <a:t>Wien 9 – DC Tower</a:t>
            </a:r>
          </a:p>
          <a:p>
            <a:pPr eaLnBrk="1" hangingPunct="1">
              <a:spcBef>
                <a:spcPts val="600"/>
              </a:spcBef>
              <a:spcAft>
                <a:spcPts val="600"/>
              </a:spcAft>
            </a:pPr>
            <a:r>
              <a:rPr lang="de-AT" altLang="de-DE" sz="2000" dirty="0">
                <a:solidFill>
                  <a:schemeClr val="accent1"/>
                </a:solidFill>
                <a:latin typeface="Calibri" pitchFamily="34" charset="0"/>
                <a:ea typeface="Calibri" pitchFamily="34" charset="0"/>
                <a:cs typeface="Calibri" pitchFamily="34" charset="0"/>
              </a:rPr>
              <a:t>7 kW ERP, Rundstrahlantenne</a:t>
            </a:r>
          </a:p>
        </p:txBody>
      </p:sp>
    </p:spTree>
    <p:extLst>
      <p:ext uri="{BB962C8B-B14F-4D97-AF65-F5344CB8AC3E}">
        <p14:creationId xmlns:p14="http://schemas.microsoft.com/office/powerpoint/2010/main" val="963527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Wann?</a:t>
            </a:r>
            <a:endParaRPr lang="de-AT" b="1" dirty="0">
              <a:effectLst>
                <a:outerShdw blurRad="38100" dist="38100" dir="2700000" algn="tl">
                  <a:srgbClr val="000000">
                    <a:alpha val="43137"/>
                  </a:srgbClr>
                </a:outerShdw>
              </a:effectLst>
            </a:endParaRPr>
          </a:p>
        </p:txBody>
      </p:sp>
      <p:pic>
        <p:nvPicPr>
          <p:cNvPr id="5122" name="Picture 2" descr="C:\Users\gefi\AppData\Local\Microsoft\Windows\Temporary Internet Files\Content.IE5\Y2MAKO8T\MC9004326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3359998" cy="3359998"/>
          </a:xfrm>
          <a:prstGeom prst="rect">
            <a:avLst/>
          </a:prstGeom>
          <a:noFill/>
          <a:extLst>
            <a:ext uri="{909E8E84-426E-40DD-AFC4-6F175D3DCCD1}">
              <a14:hiddenFill xmlns:a14="http://schemas.microsoft.com/office/drawing/2010/main">
                <a:solidFill>
                  <a:srgbClr val="FFFFFF"/>
                </a:solidFill>
              </a14:hiddenFill>
            </a:ext>
          </a:extLst>
        </p:spPr>
      </p:pic>
      <p:sp>
        <p:nvSpPr>
          <p:cNvPr id="6" name="Flussdiagramm: Prozess 5"/>
          <p:cNvSpPr/>
          <p:nvPr/>
        </p:nvSpPr>
        <p:spPr>
          <a:xfrm>
            <a:off x="2195736" y="2852936"/>
            <a:ext cx="4824536" cy="1224136"/>
          </a:xfrm>
          <a:prstGeom prst="flowChartProcess">
            <a:avLst/>
          </a:prstGeom>
          <a:solidFill>
            <a:srgbClr val="FFFF66"/>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Inhaltsplatzhalter 2"/>
          <p:cNvSpPr>
            <a:spLocks noGrp="1"/>
          </p:cNvSpPr>
          <p:nvPr>
            <p:ph idx="1"/>
          </p:nvPr>
        </p:nvSpPr>
        <p:spPr/>
        <p:txBody>
          <a:bodyPr/>
          <a:lstStyle/>
          <a:p>
            <a:pPr marL="0" indent="0">
              <a:buNone/>
            </a:pPr>
            <a:endParaRPr lang="de-AT" dirty="0" smtClean="0"/>
          </a:p>
          <a:p>
            <a:pPr marL="0" indent="0">
              <a:buNone/>
            </a:pPr>
            <a:endParaRPr lang="de-AT" dirty="0"/>
          </a:p>
          <a:p>
            <a:pPr marL="0" indent="0">
              <a:buNone/>
            </a:pPr>
            <a:endParaRPr lang="de-AT" dirty="0" smtClean="0"/>
          </a:p>
          <a:p>
            <a:pPr marL="0" indent="0" algn="ctr">
              <a:buNone/>
            </a:pPr>
            <a:r>
              <a:rPr lang="de-AT" sz="7200" b="1" dirty="0" smtClean="0">
                <a:effectLst>
                  <a:outerShdw blurRad="38100" dist="38100" dir="2700000" algn="tl">
                    <a:srgbClr val="000000">
                      <a:alpha val="43137"/>
                    </a:srgbClr>
                  </a:outerShdw>
                </a:effectLst>
              </a:rPr>
              <a:t>APRIL 2015</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12</a:t>
            </a:fld>
            <a:endParaRPr lang="de-AT" dirty="0"/>
          </a:p>
        </p:txBody>
      </p:sp>
    </p:spTree>
    <p:extLst>
      <p:ext uri="{BB962C8B-B14F-4D97-AF65-F5344CB8AC3E}">
        <p14:creationId xmlns:p14="http://schemas.microsoft.com/office/powerpoint/2010/main" val="497730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heel(1)">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Wie?</a:t>
            </a:r>
            <a:endParaRPr lang="de-AT"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fontScale="85000" lnSpcReduction="20000"/>
          </a:bodyPr>
          <a:lstStyle/>
          <a:p>
            <a:pPr marL="0" indent="0">
              <a:buNone/>
            </a:pPr>
            <a:r>
              <a:rPr lang="de-AT" b="1" dirty="0" smtClean="0">
                <a:effectLst>
                  <a:outerShdw blurRad="38100" dist="38100" dir="2700000" algn="tl">
                    <a:srgbClr val="000000">
                      <a:alpha val="43137"/>
                    </a:srgbClr>
                  </a:outerShdw>
                </a:effectLst>
              </a:rPr>
              <a:t>Rechtliche Grundlage:</a:t>
            </a:r>
          </a:p>
          <a:p>
            <a:pPr marL="457200" lvl="1" indent="0">
              <a:buNone/>
            </a:pPr>
            <a:r>
              <a:rPr lang="de-AT" dirty="0"/>
              <a:t>	</a:t>
            </a:r>
            <a:r>
              <a:rPr lang="de-AT" dirty="0" smtClean="0"/>
              <a:t>Digitalisierungskonzepts 2013</a:t>
            </a:r>
            <a:br>
              <a:rPr lang="de-AT" dirty="0" smtClean="0"/>
            </a:br>
            <a:endParaRPr lang="de-AT" dirty="0"/>
          </a:p>
          <a:p>
            <a:pPr marL="57150" indent="0">
              <a:buNone/>
            </a:pPr>
            <a:r>
              <a:rPr lang="de-AT" b="1" dirty="0" smtClean="0">
                <a:effectLst>
                  <a:outerShdw blurRad="38100" dist="38100" dir="2700000" algn="tl">
                    <a:srgbClr val="000000">
                      <a:alpha val="43137"/>
                    </a:srgbClr>
                  </a:outerShdw>
                </a:effectLst>
              </a:rPr>
              <a:t>Funktional:</a:t>
            </a:r>
          </a:p>
          <a:p>
            <a:pPr marL="857250" lvl="2" indent="0">
              <a:buNone/>
            </a:pPr>
            <a:r>
              <a:rPr lang="de-AT" sz="2800" dirty="0" smtClean="0"/>
              <a:t>Radioveranstalter schließen einen Vertrag mit einem technischen Dienstleister, der den MUX betreibt und die Sendeinfrastruktur aufbaut.</a:t>
            </a:r>
            <a:br>
              <a:rPr lang="de-AT" sz="2800" dirty="0" smtClean="0"/>
            </a:br>
            <a:r>
              <a:rPr lang="de-AT" sz="2800" dirty="0" smtClean="0"/>
              <a:t>Die Rundfunkveranstalter bedürfen einer rundfunk-rechtlichen Testzulassung durch die Behörde.</a:t>
            </a:r>
            <a:endParaRPr lang="de-AT" sz="2800" dirty="0"/>
          </a:p>
          <a:p>
            <a:pPr marL="57150" indent="0">
              <a:buNone/>
            </a:pPr>
            <a:r>
              <a:rPr lang="de-AT" dirty="0" smtClean="0"/>
              <a:t/>
            </a:r>
            <a:br>
              <a:rPr lang="de-AT" dirty="0" smtClean="0"/>
            </a:br>
            <a:r>
              <a:rPr lang="de-AT" b="1" dirty="0" smtClean="0">
                <a:effectLst>
                  <a:outerShdw blurRad="38100" dist="38100" dir="2700000" algn="tl">
                    <a:srgbClr val="000000">
                      <a:alpha val="43137"/>
                    </a:srgbClr>
                  </a:outerShdw>
                </a:effectLst>
              </a:rPr>
              <a:t>Status: </a:t>
            </a:r>
          </a:p>
          <a:p>
            <a:pPr marL="857250" lvl="2" indent="0">
              <a:buNone/>
            </a:pPr>
            <a:r>
              <a:rPr lang="de-AT" sz="2800" dirty="0" smtClean="0"/>
              <a:t>die Verträge </a:t>
            </a:r>
            <a:r>
              <a:rPr lang="de-AT" sz="2800" dirty="0"/>
              <a:t>(die meisten liegen natürlich bereits vor</a:t>
            </a:r>
            <a:r>
              <a:rPr lang="de-AT" sz="2800" dirty="0" smtClean="0"/>
              <a:t>) werden bis Monatsende im Verein gesammelt und werden unmittelbar im Paket an den technischen Dienstleister zur Gegenzeichnung übergeben.</a:t>
            </a:r>
            <a:endParaRPr lang="de-AT" sz="2800" dirty="0"/>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13</a:t>
            </a:fld>
            <a:endParaRPr lang="de-AT" dirty="0"/>
          </a:p>
        </p:txBody>
      </p:sp>
    </p:spTree>
    <p:extLst>
      <p:ext uri="{BB962C8B-B14F-4D97-AF65-F5344CB8AC3E}">
        <p14:creationId xmlns:p14="http://schemas.microsoft.com/office/powerpoint/2010/main" val="3586816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Wie? - Weitere Vorgehensweise:</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a:t>
            </a:r>
            <a:r>
              <a:rPr lang="de-DE" dirty="0"/>
              <a:t>,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14</a:t>
            </a:fld>
            <a:endParaRPr lang="de-AT" dirty="0"/>
          </a:p>
        </p:txBody>
      </p:sp>
      <p:sp>
        <p:nvSpPr>
          <p:cNvPr id="6" name="Pfeil nach rechts 5"/>
          <p:cNvSpPr/>
          <p:nvPr/>
        </p:nvSpPr>
        <p:spPr>
          <a:xfrm>
            <a:off x="2627784" y="1484784"/>
            <a:ext cx="5976664"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AT"/>
          </a:p>
        </p:txBody>
      </p:sp>
      <p:sp>
        <p:nvSpPr>
          <p:cNvPr id="7" name="Rechteck 6"/>
          <p:cNvSpPr/>
          <p:nvPr/>
        </p:nvSpPr>
        <p:spPr>
          <a:xfrm>
            <a:off x="611560" y="1556792"/>
            <a:ext cx="1944216" cy="1440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AT"/>
          </a:p>
        </p:txBody>
      </p:sp>
      <p:cxnSp>
        <p:nvCxnSpPr>
          <p:cNvPr id="8" name="Gerade Verbindung mit Pfeil 7"/>
          <p:cNvCxnSpPr/>
          <p:nvPr/>
        </p:nvCxnSpPr>
        <p:spPr>
          <a:xfrm>
            <a:off x="1565527" y="1426595"/>
            <a:ext cx="0" cy="15938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Textfeld 8"/>
          <p:cNvSpPr txBox="1"/>
          <p:nvPr/>
        </p:nvSpPr>
        <p:spPr>
          <a:xfrm>
            <a:off x="1277495" y="1218478"/>
            <a:ext cx="576064" cy="276999"/>
          </a:xfrm>
          <a:prstGeom prst="rect">
            <a:avLst/>
          </a:prstGeom>
          <a:noFill/>
        </p:spPr>
        <p:txBody>
          <a:bodyPr wrap="square" rtlCol="0">
            <a:spAutoFit/>
          </a:bodyPr>
          <a:lstStyle/>
          <a:p>
            <a:r>
              <a:rPr lang="de-AT" sz="1200" b="1" dirty="0" smtClean="0">
                <a:solidFill>
                  <a:schemeClr val="bg1"/>
                </a:solidFill>
              </a:rPr>
              <a:t>Heute</a:t>
            </a:r>
            <a:endParaRPr lang="de-AT" b="1" dirty="0">
              <a:solidFill>
                <a:schemeClr val="bg1"/>
              </a:solidFill>
            </a:endParaRPr>
          </a:p>
        </p:txBody>
      </p:sp>
      <p:sp>
        <p:nvSpPr>
          <p:cNvPr id="10" name="Textfeld 9"/>
          <p:cNvSpPr txBox="1"/>
          <p:nvPr/>
        </p:nvSpPr>
        <p:spPr>
          <a:xfrm>
            <a:off x="5540229" y="2020344"/>
            <a:ext cx="1624059" cy="307777"/>
          </a:xfrm>
          <a:prstGeom prst="rect">
            <a:avLst/>
          </a:prstGeom>
          <a:noFill/>
        </p:spPr>
        <p:txBody>
          <a:bodyPr wrap="square" rtlCol="0">
            <a:spAutoFit/>
          </a:bodyPr>
          <a:lstStyle/>
          <a:p>
            <a:pPr algn="ctr"/>
            <a:r>
              <a:rPr lang="de-AT" sz="1400" b="1" dirty="0" smtClean="0">
                <a:solidFill>
                  <a:srgbClr val="FFC000"/>
                </a:solidFill>
                <a:effectLst>
                  <a:outerShdw blurRad="38100" dist="38100" dir="2700000" algn="tl">
                    <a:srgbClr val="000000">
                      <a:alpha val="43137"/>
                    </a:srgbClr>
                  </a:outerShdw>
                </a:effectLst>
              </a:rPr>
              <a:t>Start: 1. April</a:t>
            </a:r>
            <a:endParaRPr lang="de-AT" sz="1400" b="1" dirty="0">
              <a:solidFill>
                <a:srgbClr val="FFC000"/>
              </a:solidFill>
              <a:effectLst>
                <a:outerShdw blurRad="38100" dist="38100" dir="2700000" algn="tl">
                  <a:srgbClr val="000000">
                    <a:alpha val="43137"/>
                  </a:srgbClr>
                </a:outerShdw>
              </a:effectLst>
            </a:endParaRPr>
          </a:p>
        </p:txBody>
      </p:sp>
      <p:cxnSp>
        <p:nvCxnSpPr>
          <p:cNvPr id="11" name="Gerade Verbindung 10"/>
          <p:cNvCxnSpPr/>
          <p:nvPr/>
        </p:nvCxnSpPr>
        <p:spPr>
          <a:xfrm flipV="1">
            <a:off x="2624511" y="1522288"/>
            <a:ext cx="3273" cy="241257"/>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Gerade Verbindung 13"/>
          <p:cNvCxnSpPr/>
          <p:nvPr/>
        </p:nvCxnSpPr>
        <p:spPr>
          <a:xfrm flipV="1">
            <a:off x="3995936" y="1516288"/>
            <a:ext cx="0" cy="241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Gerade Verbindung 16"/>
          <p:cNvCxnSpPr/>
          <p:nvPr/>
        </p:nvCxnSpPr>
        <p:spPr>
          <a:xfrm flipV="1">
            <a:off x="5218762" y="1517788"/>
            <a:ext cx="0" cy="241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Gerade Verbindung 18"/>
          <p:cNvCxnSpPr/>
          <p:nvPr/>
        </p:nvCxnSpPr>
        <p:spPr>
          <a:xfrm flipV="1">
            <a:off x="6327488" y="1518076"/>
            <a:ext cx="0" cy="241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Gerade Verbindung 20"/>
          <p:cNvCxnSpPr/>
          <p:nvPr/>
        </p:nvCxnSpPr>
        <p:spPr>
          <a:xfrm flipV="1">
            <a:off x="7302888" y="1516288"/>
            <a:ext cx="0" cy="241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Gerade Verbindung 22"/>
          <p:cNvCxnSpPr/>
          <p:nvPr/>
        </p:nvCxnSpPr>
        <p:spPr>
          <a:xfrm flipV="1">
            <a:off x="8388424" y="1507662"/>
            <a:ext cx="0" cy="241200"/>
          </a:xfrm>
          <a:prstGeom prst="line">
            <a:avLst/>
          </a:prstGeom>
        </p:spPr>
        <p:style>
          <a:lnRef idx="2">
            <a:schemeClr val="accent6"/>
          </a:lnRef>
          <a:fillRef idx="0">
            <a:schemeClr val="accent6"/>
          </a:fillRef>
          <a:effectRef idx="1">
            <a:schemeClr val="accent6"/>
          </a:effectRef>
          <a:fontRef idx="minor">
            <a:schemeClr val="tx1"/>
          </a:fontRef>
        </p:style>
      </p:cxnSp>
      <p:sp>
        <p:nvSpPr>
          <p:cNvPr id="24" name="Textfeld 23"/>
          <p:cNvSpPr txBox="1"/>
          <p:nvPr/>
        </p:nvSpPr>
        <p:spPr>
          <a:xfrm>
            <a:off x="3131840" y="1503457"/>
            <a:ext cx="370614" cy="261610"/>
          </a:xfrm>
          <a:prstGeom prst="rect">
            <a:avLst/>
          </a:prstGeom>
          <a:noFill/>
        </p:spPr>
        <p:txBody>
          <a:bodyPr wrap="none" rtlCol="0">
            <a:spAutoFit/>
          </a:bodyPr>
          <a:lstStyle/>
          <a:p>
            <a:r>
              <a:rPr lang="de-AT" sz="1050" b="1" dirty="0" smtClean="0">
                <a:solidFill>
                  <a:schemeClr val="bg1"/>
                </a:solidFill>
              </a:rPr>
              <a:t>Jan</a:t>
            </a:r>
            <a:endParaRPr lang="de-AT" b="1" dirty="0">
              <a:solidFill>
                <a:schemeClr val="bg1"/>
              </a:solidFill>
            </a:endParaRPr>
          </a:p>
        </p:txBody>
      </p:sp>
      <p:sp>
        <p:nvSpPr>
          <p:cNvPr id="25" name="Textfeld 24"/>
          <p:cNvSpPr txBox="1"/>
          <p:nvPr/>
        </p:nvSpPr>
        <p:spPr>
          <a:xfrm>
            <a:off x="4465872" y="1507375"/>
            <a:ext cx="385042" cy="253916"/>
          </a:xfrm>
          <a:prstGeom prst="rect">
            <a:avLst/>
          </a:prstGeom>
          <a:noFill/>
        </p:spPr>
        <p:txBody>
          <a:bodyPr wrap="none" rtlCol="0">
            <a:spAutoFit/>
          </a:bodyPr>
          <a:lstStyle/>
          <a:p>
            <a:r>
              <a:rPr lang="de-AT" sz="1050" b="1" dirty="0" smtClean="0">
                <a:solidFill>
                  <a:schemeClr val="bg1"/>
                </a:solidFill>
              </a:rPr>
              <a:t>Feb</a:t>
            </a:r>
            <a:endParaRPr lang="de-AT" b="1" dirty="0">
              <a:solidFill>
                <a:schemeClr val="bg1"/>
              </a:solidFill>
            </a:endParaRPr>
          </a:p>
        </p:txBody>
      </p:sp>
      <p:sp>
        <p:nvSpPr>
          <p:cNvPr id="26" name="Textfeld 25"/>
          <p:cNvSpPr txBox="1"/>
          <p:nvPr/>
        </p:nvSpPr>
        <p:spPr>
          <a:xfrm>
            <a:off x="6561620" y="1503457"/>
            <a:ext cx="386644" cy="253916"/>
          </a:xfrm>
          <a:prstGeom prst="rect">
            <a:avLst/>
          </a:prstGeom>
          <a:noFill/>
        </p:spPr>
        <p:txBody>
          <a:bodyPr wrap="none" rtlCol="0">
            <a:spAutoFit/>
          </a:bodyPr>
          <a:lstStyle/>
          <a:p>
            <a:r>
              <a:rPr lang="de-AT" sz="1050" b="1" dirty="0" smtClean="0">
                <a:solidFill>
                  <a:schemeClr val="bg1"/>
                </a:solidFill>
              </a:rPr>
              <a:t>Apr</a:t>
            </a:r>
            <a:endParaRPr lang="de-AT" b="1" dirty="0">
              <a:solidFill>
                <a:schemeClr val="bg1"/>
              </a:solidFill>
            </a:endParaRPr>
          </a:p>
        </p:txBody>
      </p:sp>
      <p:sp>
        <p:nvSpPr>
          <p:cNvPr id="27" name="Textfeld 26"/>
          <p:cNvSpPr txBox="1"/>
          <p:nvPr/>
        </p:nvSpPr>
        <p:spPr>
          <a:xfrm>
            <a:off x="5614490" y="1501334"/>
            <a:ext cx="421910" cy="261610"/>
          </a:xfrm>
          <a:prstGeom prst="rect">
            <a:avLst/>
          </a:prstGeom>
          <a:noFill/>
        </p:spPr>
        <p:txBody>
          <a:bodyPr wrap="none" rtlCol="0">
            <a:spAutoFit/>
          </a:bodyPr>
          <a:lstStyle/>
          <a:p>
            <a:r>
              <a:rPr lang="de-AT" sz="1050" b="1" dirty="0" smtClean="0">
                <a:solidFill>
                  <a:schemeClr val="bg1"/>
                </a:solidFill>
              </a:rPr>
              <a:t>Mar</a:t>
            </a:r>
            <a:endParaRPr lang="de-AT" sz="1050" b="1" dirty="0">
              <a:solidFill>
                <a:schemeClr val="bg1"/>
              </a:solidFill>
            </a:endParaRPr>
          </a:p>
        </p:txBody>
      </p:sp>
      <p:sp>
        <p:nvSpPr>
          <p:cNvPr id="28" name="Textfeld 27"/>
          <p:cNvSpPr txBox="1"/>
          <p:nvPr/>
        </p:nvSpPr>
        <p:spPr>
          <a:xfrm>
            <a:off x="7487666" y="1504992"/>
            <a:ext cx="595035" cy="253916"/>
          </a:xfrm>
          <a:prstGeom prst="rect">
            <a:avLst/>
          </a:prstGeom>
          <a:noFill/>
        </p:spPr>
        <p:txBody>
          <a:bodyPr wrap="none" rtlCol="0">
            <a:spAutoFit/>
          </a:bodyPr>
          <a:lstStyle/>
          <a:p>
            <a:r>
              <a:rPr lang="de-AT" sz="1050" b="1" dirty="0" smtClean="0">
                <a:solidFill>
                  <a:schemeClr val="bg1"/>
                </a:solidFill>
              </a:rPr>
              <a:t>Mai     -</a:t>
            </a:r>
            <a:endParaRPr lang="de-AT" b="1" dirty="0">
              <a:solidFill>
                <a:schemeClr val="bg1"/>
              </a:solidFill>
            </a:endParaRPr>
          </a:p>
        </p:txBody>
      </p:sp>
      <p:sp>
        <p:nvSpPr>
          <p:cNvPr id="35" name="Textfeld 34"/>
          <p:cNvSpPr txBox="1"/>
          <p:nvPr/>
        </p:nvSpPr>
        <p:spPr>
          <a:xfrm>
            <a:off x="8000176" y="1506286"/>
            <a:ext cx="388248" cy="253916"/>
          </a:xfrm>
          <a:prstGeom prst="rect">
            <a:avLst/>
          </a:prstGeom>
          <a:noFill/>
        </p:spPr>
        <p:txBody>
          <a:bodyPr wrap="none" rtlCol="0">
            <a:spAutoFit/>
          </a:bodyPr>
          <a:lstStyle/>
          <a:p>
            <a:r>
              <a:rPr lang="de-AT" sz="1050" b="1" dirty="0" smtClean="0">
                <a:solidFill>
                  <a:schemeClr val="bg1"/>
                </a:solidFill>
              </a:rPr>
              <a:t>Dez</a:t>
            </a:r>
            <a:endParaRPr lang="de-AT" b="1" dirty="0">
              <a:solidFill>
                <a:schemeClr val="bg1"/>
              </a:solidFill>
            </a:endParaRPr>
          </a:p>
        </p:txBody>
      </p:sp>
      <p:cxnSp>
        <p:nvCxnSpPr>
          <p:cNvPr id="36" name="Gerade Verbindung mit Pfeil 35"/>
          <p:cNvCxnSpPr/>
          <p:nvPr/>
        </p:nvCxnSpPr>
        <p:spPr>
          <a:xfrm flipV="1">
            <a:off x="6330818" y="1764578"/>
            <a:ext cx="0" cy="28764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8" name="Gerade Verbindung 37"/>
          <p:cNvCxnSpPr/>
          <p:nvPr/>
        </p:nvCxnSpPr>
        <p:spPr>
          <a:xfrm flipV="1">
            <a:off x="1700377" y="1507662"/>
            <a:ext cx="0" cy="241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40" name="Gerade Verbindung 39"/>
          <p:cNvCxnSpPr/>
          <p:nvPr/>
        </p:nvCxnSpPr>
        <p:spPr>
          <a:xfrm flipV="1">
            <a:off x="835333" y="1515629"/>
            <a:ext cx="0" cy="241200"/>
          </a:xfrm>
          <a:prstGeom prst="line">
            <a:avLst/>
          </a:prstGeom>
        </p:spPr>
        <p:style>
          <a:lnRef idx="2">
            <a:schemeClr val="accent6"/>
          </a:lnRef>
          <a:fillRef idx="0">
            <a:schemeClr val="accent6"/>
          </a:fillRef>
          <a:effectRef idx="1">
            <a:schemeClr val="accent6"/>
          </a:effectRef>
          <a:fontRef idx="minor">
            <a:schemeClr val="tx1"/>
          </a:fontRef>
        </p:style>
      </p:cxnSp>
      <p:sp>
        <p:nvSpPr>
          <p:cNvPr id="41" name="Textfeld 40"/>
          <p:cNvSpPr txBox="1"/>
          <p:nvPr/>
        </p:nvSpPr>
        <p:spPr>
          <a:xfrm>
            <a:off x="1951504" y="1503633"/>
            <a:ext cx="388248" cy="253916"/>
          </a:xfrm>
          <a:prstGeom prst="rect">
            <a:avLst/>
          </a:prstGeom>
          <a:noFill/>
        </p:spPr>
        <p:txBody>
          <a:bodyPr wrap="none" rtlCol="0">
            <a:spAutoFit/>
          </a:bodyPr>
          <a:lstStyle/>
          <a:p>
            <a:r>
              <a:rPr lang="de-AT" sz="1050" b="1" dirty="0" smtClean="0">
                <a:solidFill>
                  <a:schemeClr val="bg1"/>
                </a:solidFill>
              </a:rPr>
              <a:t>Dez</a:t>
            </a:r>
            <a:endParaRPr lang="de-AT" b="1" dirty="0">
              <a:solidFill>
                <a:schemeClr val="bg1"/>
              </a:solidFill>
            </a:endParaRPr>
          </a:p>
        </p:txBody>
      </p:sp>
      <p:sp>
        <p:nvSpPr>
          <p:cNvPr id="42" name="Textfeld 41"/>
          <p:cNvSpPr txBox="1"/>
          <p:nvPr/>
        </p:nvSpPr>
        <p:spPr>
          <a:xfrm>
            <a:off x="1034596" y="1518900"/>
            <a:ext cx="409086" cy="253916"/>
          </a:xfrm>
          <a:prstGeom prst="rect">
            <a:avLst/>
          </a:prstGeom>
          <a:noFill/>
        </p:spPr>
        <p:txBody>
          <a:bodyPr wrap="none" rtlCol="0">
            <a:spAutoFit/>
          </a:bodyPr>
          <a:lstStyle/>
          <a:p>
            <a:r>
              <a:rPr lang="de-AT" sz="1050" b="1" dirty="0" smtClean="0">
                <a:solidFill>
                  <a:schemeClr val="bg1"/>
                </a:solidFill>
              </a:rPr>
              <a:t>Nov</a:t>
            </a:r>
            <a:endParaRPr lang="de-AT" b="1" dirty="0">
              <a:solidFill>
                <a:schemeClr val="bg1"/>
              </a:solidFill>
            </a:endParaRPr>
          </a:p>
        </p:txBody>
      </p:sp>
      <p:sp>
        <p:nvSpPr>
          <p:cNvPr id="45" name="Textfeld 44"/>
          <p:cNvSpPr txBox="1"/>
          <p:nvPr/>
        </p:nvSpPr>
        <p:spPr>
          <a:xfrm>
            <a:off x="1162131" y="980728"/>
            <a:ext cx="806793" cy="369332"/>
          </a:xfrm>
          <a:prstGeom prst="rect">
            <a:avLst/>
          </a:prstGeom>
          <a:noFill/>
        </p:spPr>
        <p:txBody>
          <a:bodyPr wrap="square" rtlCol="0">
            <a:spAutoFit/>
          </a:bodyPr>
          <a:lstStyle/>
          <a:p>
            <a:pPr algn="ctr"/>
            <a:r>
              <a:rPr lang="de-AT" b="1" dirty="0" smtClean="0">
                <a:solidFill>
                  <a:schemeClr val="bg1"/>
                </a:solidFill>
              </a:rPr>
              <a:t>2014</a:t>
            </a:r>
            <a:endParaRPr lang="de-AT" b="1" dirty="0">
              <a:solidFill>
                <a:schemeClr val="bg1"/>
              </a:solidFill>
            </a:endParaRPr>
          </a:p>
        </p:txBody>
      </p:sp>
      <p:sp>
        <p:nvSpPr>
          <p:cNvPr id="46" name="Textfeld 45"/>
          <p:cNvSpPr txBox="1"/>
          <p:nvPr/>
        </p:nvSpPr>
        <p:spPr>
          <a:xfrm>
            <a:off x="8173925" y="981649"/>
            <a:ext cx="806793" cy="369332"/>
          </a:xfrm>
          <a:prstGeom prst="rect">
            <a:avLst/>
          </a:prstGeom>
          <a:noFill/>
        </p:spPr>
        <p:txBody>
          <a:bodyPr wrap="square" rtlCol="0">
            <a:spAutoFit/>
          </a:bodyPr>
          <a:lstStyle/>
          <a:p>
            <a:pPr algn="ctr"/>
            <a:r>
              <a:rPr lang="de-AT" b="1" dirty="0" smtClean="0">
                <a:solidFill>
                  <a:schemeClr val="bg1"/>
                </a:solidFill>
              </a:rPr>
              <a:t>2016</a:t>
            </a:r>
            <a:endParaRPr lang="de-AT" b="1" dirty="0">
              <a:solidFill>
                <a:schemeClr val="bg1"/>
              </a:solidFill>
            </a:endParaRPr>
          </a:p>
        </p:txBody>
      </p:sp>
      <p:sp>
        <p:nvSpPr>
          <p:cNvPr id="47" name="Textfeld 46"/>
          <p:cNvSpPr txBox="1"/>
          <p:nvPr/>
        </p:nvSpPr>
        <p:spPr>
          <a:xfrm>
            <a:off x="4959336" y="987646"/>
            <a:ext cx="806793" cy="369332"/>
          </a:xfrm>
          <a:prstGeom prst="rect">
            <a:avLst/>
          </a:prstGeom>
          <a:noFill/>
        </p:spPr>
        <p:txBody>
          <a:bodyPr wrap="square" rtlCol="0">
            <a:spAutoFit/>
          </a:bodyPr>
          <a:lstStyle/>
          <a:p>
            <a:pPr algn="ctr"/>
            <a:r>
              <a:rPr lang="de-AT" b="1" dirty="0" smtClean="0">
                <a:solidFill>
                  <a:schemeClr val="bg1"/>
                </a:solidFill>
              </a:rPr>
              <a:t>2015</a:t>
            </a:r>
            <a:endParaRPr lang="de-AT" b="1" dirty="0">
              <a:solidFill>
                <a:schemeClr val="bg1"/>
              </a:solidFill>
            </a:endParaRPr>
          </a:p>
        </p:txBody>
      </p:sp>
      <p:cxnSp>
        <p:nvCxnSpPr>
          <p:cNvPr id="52" name="Gerade Verbindung mit Pfeil 51"/>
          <p:cNvCxnSpPr/>
          <p:nvPr/>
        </p:nvCxnSpPr>
        <p:spPr>
          <a:xfrm flipV="1">
            <a:off x="1795533" y="1772816"/>
            <a:ext cx="0"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5" name="Pfeil nach rechts 54"/>
          <p:cNvSpPr/>
          <p:nvPr/>
        </p:nvSpPr>
        <p:spPr>
          <a:xfrm>
            <a:off x="1818484" y="3756309"/>
            <a:ext cx="3067582" cy="111285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AT" sz="1400" b="1" dirty="0" smtClean="0">
                <a:effectLst>
                  <a:outerShdw blurRad="38100" dist="38100" dir="2700000" algn="tl">
                    <a:srgbClr val="000000">
                      <a:alpha val="43137"/>
                    </a:srgbClr>
                  </a:outerShdw>
                </a:effectLst>
              </a:rPr>
              <a:t>Vereinsbüro: Zusammenarbeit mit ORS bei diversen Antragsarbeiten</a:t>
            </a:r>
            <a:endParaRPr lang="de-AT" sz="1400" b="1" dirty="0">
              <a:effectLst>
                <a:outerShdw blurRad="38100" dist="38100" dir="2700000" algn="tl">
                  <a:srgbClr val="000000">
                    <a:alpha val="43137"/>
                  </a:srgbClr>
                </a:outerShdw>
              </a:effectLst>
            </a:endParaRPr>
          </a:p>
        </p:txBody>
      </p:sp>
      <p:sp>
        <p:nvSpPr>
          <p:cNvPr id="56" name="Pfeil nach rechts 55"/>
          <p:cNvSpPr/>
          <p:nvPr/>
        </p:nvSpPr>
        <p:spPr>
          <a:xfrm>
            <a:off x="1849344" y="4639488"/>
            <a:ext cx="4496334" cy="72008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AT" sz="1400" b="1" dirty="0" smtClean="0">
                <a:effectLst>
                  <a:outerShdw blurRad="38100" dist="38100" dir="2700000" algn="tl">
                    <a:srgbClr val="000000">
                      <a:alpha val="43137"/>
                    </a:srgbClr>
                  </a:outerShdw>
                </a:effectLst>
              </a:rPr>
              <a:t>Einigung mit Verwertungsgesellschaften erzielen</a:t>
            </a:r>
            <a:endParaRPr lang="de-AT" sz="1400" b="1" dirty="0">
              <a:effectLst>
                <a:outerShdw blurRad="38100" dist="38100" dir="2700000" algn="tl">
                  <a:srgbClr val="000000">
                    <a:alpha val="43137"/>
                  </a:srgbClr>
                </a:outerShdw>
              </a:effectLst>
            </a:endParaRPr>
          </a:p>
        </p:txBody>
      </p:sp>
      <p:sp>
        <p:nvSpPr>
          <p:cNvPr id="59" name="Pfeil nach rechts 58"/>
          <p:cNvSpPr/>
          <p:nvPr/>
        </p:nvSpPr>
        <p:spPr>
          <a:xfrm>
            <a:off x="6372200" y="3429000"/>
            <a:ext cx="2016224" cy="10801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AT" dirty="0" smtClean="0"/>
              <a:t>Technische Testreihen</a:t>
            </a:r>
          </a:p>
        </p:txBody>
      </p:sp>
      <p:sp>
        <p:nvSpPr>
          <p:cNvPr id="60" name="Pfeil nach rechts 59"/>
          <p:cNvSpPr/>
          <p:nvPr/>
        </p:nvSpPr>
        <p:spPr>
          <a:xfrm>
            <a:off x="5940152" y="2060848"/>
            <a:ext cx="2637169" cy="100069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AT" dirty="0" smtClean="0"/>
              <a:t>Marketing für Geräteabsatz</a:t>
            </a:r>
            <a:endParaRPr lang="de-AT" dirty="0"/>
          </a:p>
        </p:txBody>
      </p:sp>
      <p:cxnSp>
        <p:nvCxnSpPr>
          <p:cNvPr id="58" name="Gerade Verbindung 57"/>
          <p:cNvCxnSpPr/>
          <p:nvPr/>
        </p:nvCxnSpPr>
        <p:spPr>
          <a:xfrm flipH="1">
            <a:off x="6338292" y="2297343"/>
            <a:ext cx="1" cy="3651937"/>
          </a:xfrm>
          <a:prstGeom prst="line">
            <a:avLst/>
          </a:prstGeom>
          <a:ln>
            <a:prstDash val="sysDash"/>
          </a:ln>
        </p:spPr>
        <p:style>
          <a:lnRef idx="2">
            <a:schemeClr val="accent3"/>
          </a:lnRef>
          <a:fillRef idx="0">
            <a:schemeClr val="accent3"/>
          </a:fillRef>
          <a:effectRef idx="1">
            <a:schemeClr val="accent3"/>
          </a:effectRef>
          <a:fontRef idx="minor">
            <a:schemeClr val="tx1"/>
          </a:fontRef>
        </p:style>
      </p:cxnSp>
      <p:sp>
        <p:nvSpPr>
          <p:cNvPr id="61" name="Pfeil nach rechts 60"/>
          <p:cNvSpPr/>
          <p:nvPr/>
        </p:nvSpPr>
        <p:spPr>
          <a:xfrm>
            <a:off x="1818484" y="5373216"/>
            <a:ext cx="4496334" cy="64807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AT" sz="1200" b="1" dirty="0" err="1" smtClean="0">
                <a:effectLst>
                  <a:outerShdw blurRad="38100" dist="38100" dir="2700000" algn="tl">
                    <a:srgbClr val="000000">
                      <a:alpha val="43137"/>
                    </a:srgbClr>
                  </a:outerShdw>
                </a:effectLst>
              </a:rPr>
              <a:t>Worst</a:t>
            </a:r>
            <a:r>
              <a:rPr lang="de-AT" sz="1200" b="1" dirty="0" smtClean="0">
                <a:effectLst>
                  <a:outerShdw blurRad="38100" dist="38100" dir="2700000" algn="tl">
                    <a:srgbClr val="000000">
                      <a:alpha val="43137"/>
                    </a:srgbClr>
                  </a:outerShdw>
                </a:effectLst>
              </a:rPr>
              <a:t> </a:t>
            </a:r>
            <a:r>
              <a:rPr lang="de-AT" sz="1200" b="1" dirty="0" err="1" smtClean="0">
                <a:effectLst>
                  <a:outerShdw blurRad="38100" dist="38100" dir="2700000" algn="tl">
                    <a:srgbClr val="000000">
                      <a:alpha val="43137"/>
                    </a:srgbClr>
                  </a:outerShdw>
                </a:effectLst>
              </a:rPr>
              <a:t>case</a:t>
            </a:r>
            <a:r>
              <a:rPr lang="de-AT" sz="1200" b="1" dirty="0" smtClean="0">
                <a:effectLst>
                  <a:outerShdw blurRad="38100" dist="38100" dir="2700000" algn="tl">
                    <a:srgbClr val="000000">
                      <a:alpha val="43137"/>
                    </a:srgbClr>
                  </a:outerShdw>
                </a:effectLst>
              </a:rPr>
              <a:t>: Programmnachbesetzung (en) durch Vereinsbüro organisieren/</a:t>
            </a:r>
            <a:r>
              <a:rPr lang="de-AT" sz="1200" b="1" dirty="0" err="1" smtClean="0">
                <a:effectLst>
                  <a:outerShdw blurRad="38100" dist="38100" dir="2700000" algn="tl">
                    <a:srgbClr val="000000">
                      <a:alpha val="43137"/>
                    </a:srgbClr>
                  </a:outerShdw>
                </a:effectLst>
              </a:rPr>
              <a:t>lobbyieren</a:t>
            </a:r>
            <a:endParaRPr lang="de-AT" sz="1200" b="1" dirty="0">
              <a:effectLst>
                <a:outerShdw blurRad="38100" dist="38100" dir="2700000" algn="tl">
                  <a:srgbClr val="000000">
                    <a:alpha val="43137"/>
                  </a:srgbClr>
                </a:outerShdw>
              </a:effectLst>
            </a:endParaRPr>
          </a:p>
        </p:txBody>
      </p:sp>
      <p:sp>
        <p:nvSpPr>
          <p:cNvPr id="53" name="Textfeld 52"/>
          <p:cNvSpPr txBox="1"/>
          <p:nvPr/>
        </p:nvSpPr>
        <p:spPr>
          <a:xfrm>
            <a:off x="827584" y="2039019"/>
            <a:ext cx="201622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171450" indent="-171450">
              <a:buFont typeface="Arial" panose="020B0604020202020204" pitchFamily="34" charset="0"/>
              <a:buChar char="•"/>
            </a:pPr>
            <a:r>
              <a:rPr lang="de-AT" sz="1200" b="1" dirty="0" smtClean="0">
                <a:solidFill>
                  <a:schemeClr val="bg1"/>
                </a:solidFill>
              </a:rPr>
              <a:t>Verträge -&gt; ORS</a:t>
            </a:r>
          </a:p>
          <a:p>
            <a:pPr marL="171450" indent="-171450">
              <a:buFont typeface="Arial" panose="020B0604020202020204" pitchFamily="34" charset="0"/>
              <a:buChar char="•"/>
            </a:pPr>
            <a:r>
              <a:rPr lang="de-AT" sz="1200" b="1" dirty="0" smtClean="0">
                <a:solidFill>
                  <a:schemeClr val="bg1"/>
                </a:solidFill>
              </a:rPr>
              <a:t>Programmbewilligungs-anträge -&gt; </a:t>
            </a:r>
            <a:r>
              <a:rPr lang="de-AT" sz="1200" b="1" dirty="0" err="1" smtClean="0">
                <a:solidFill>
                  <a:schemeClr val="bg1"/>
                </a:solidFill>
              </a:rPr>
              <a:t>KommAustria</a:t>
            </a:r>
            <a:endParaRPr lang="de-AT" sz="1200" b="1" dirty="0" smtClean="0">
              <a:solidFill>
                <a:schemeClr val="bg1"/>
              </a:solidFill>
            </a:endParaRPr>
          </a:p>
          <a:p>
            <a:pPr marL="171450" indent="-171450">
              <a:buFont typeface="Arial" panose="020B0604020202020204" pitchFamily="34" charset="0"/>
              <a:buChar char="•"/>
            </a:pPr>
            <a:r>
              <a:rPr lang="de-AT" sz="1200" b="1" dirty="0" smtClean="0">
                <a:solidFill>
                  <a:schemeClr val="bg1"/>
                </a:solidFill>
              </a:rPr>
              <a:t>ORS: MUX-Antrag -&gt; </a:t>
            </a:r>
            <a:r>
              <a:rPr lang="de-AT" sz="1200" b="1" dirty="0" err="1" smtClean="0">
                <a:solidFill>
                  <a:schemeClr val="bg1"/>
                </a:solidFill>
              </a:rPr>
              <a:t>KommAustria</a:t>
            </a:r>
            <a:endParaRPr lang="de-AT" sz="1200" b="1" dirty="0" smtClean="0">
              <a:solidFill>
                <a:schemeClr val="bg1"/>
              </a:solidFill>
            </a:endParaRPr>
          </a:p>
          <a:p>
            <a:pPr marL="171450" indent="-171450">
              <a:buFont typeface="Arial" panose="020B0604020202020204" pitchFamily="34" charset="0"/>
              <a:buChar char="•"/>
            </a:pPr>
            <a:r>
              <a:rPr lang="de-AT" sz="1200" b="1" dirty="0" smtClean="0">
                <a:solidFill>
                  <a:schemeClr val="bg1"/>
                </a:solidFill>
              </a:rPr>
              <a:t>ORS: Antrag </a:t>
            </a:r>
            <a:r>
              <a:rPr lang="de-AT" sz="1200" b="1" dirty="0" err="1" smtClean="0">
                <a:solidFill>
                  <a:schemeClr val="bg1"/>
                </a:solidFill>
              </a:rPr>
              <a:t>DigiFonds</a:t>
            </a:r>
            <a:endParaRPr lang="de-AT" sz="1200" b="1" dirty="0" smtClean="0">
              <a:solidFill>
                <a:schemeClr val="bg1"/>
              </a:solidFill>
            </a:endParaRPr>
          </a:p>
          <a:p>
            <a:pPr marL="171450" indent="-171450">
              <a:buFont typeface="Arial" panose="020B0604020202020204" pitchFamily="34" charset="0"/>
              <a:buChar char="•"/>
            </a:pPr>
            <a:r>
              <a:rPr lang="de-AT" sz="1200" b="1" dirty="0" smtClean="0">
                <a:solidFill>
                  <a:schemeClr val="bg1"/>
                </a:solidFill>
              </a:rPr>
              <a:t>Repeater für POS mit Behörde klären</a:t>
            </a:r>
            <a:endParaRPr lang="de-AT" sz="1200" b="1" dirty="0">
              <a:solidFill>
                <a:schemeClr val="bg1"/>
              </a:solidFill>
            </a:endParaRPr>
          </a:p>
        </p:txBody>
      </p:sp>
      <p:cxnSp>
        <p:nvCxnSpPr>
          <p:cNvPr id="48" name="Gerade Verbindung mit Pfeil 47"/>
          <p:cNvCxnSpPr/>
          <p:nvPr/>
        </p:nvCxnSpPr>
        <p:spPr>
          <a:xfrm flipV="1">
            <a:off x="3851920" y="1700808"/>
            <a:ext cx="0"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4" name="Pfeil nach rechts 53"/>
          <p:cNvSpPr/>
          <p:nvPr/>
        </p:nvSpPr>
        <p:spPr>
          <a:xfrm>
            <a:off x="2915816" y="3212976"/>
            <a:ext cx="3358478" cy="854377"/>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AT" sz="1400" b="1" dirty="0" smtClean="0">
                <a:effectLst>
                  <a:outerShdw blurRad="38100" dist="38100" dir="2700000" algn="tl">
                    <a:srgbClr val="000000">
                      <a:alpha val="43137"/>
                    </a:srgbClr>
                  </a:outerShdw>
                </a:effectLst>
              </a:rPr>
              <a:t>Technischer Aufbau</a:t>
            </a:r>
            <a:br>
              <a:rPr lang="de-AT" sz="1400" b="1" dirty="0" smtClean="0">
                <a:effectLst>
                  <a:outerShdw blurRad="38100" dist="38100" dir="2700000" algn="tl">
                    <a:srgbClr val="000000">
                      <a:alpha val="43137"/>
                    </a:srgbClr>
                  </a:outerShdw>
                </a:effectLst>
              </a:rPr>
            </a:br>
            <a:r>
              <a:rPr lang="de-AT" sz="1400" b="1" dirty="0" smtClean="0">
                <a:effectLst>
                  <a:outerShdw blurRad="38100" dist="38100" dir="2700000" algn="tl">
                    <a:srgbClr val="000000">
                      <a:alpha val="43137"/>
                    </a:srgbClr>
                  </a:outerShdw>
                </a:effectLst>
              </a:rPr>
              <a:t>ORS + RF-Veranstalter</a:t>
            </a:r>
            <a:endParaRPr lang="de-AT" sz="1400" b="1" dirty="0">
              <a:effectLst>
                <a:outerShdw blurRad="38100" dist="38100" dir="2700000" algn="tl">
                  <a:srgbClr val="000000">
                    <a:alpha val="43137"/>
                  </a:srgbClr>
                </a:outerShdw>
              </a:effectLst>
            </a:endParaRPr>
          </a:p>
        </p:txBody>
      </p:sp>
      <p:sp>
        <p:nvSpPr>
          <p:cNvPr id="64" name="Explosion 2 63"/>
          <p:cNvSpPr/>
          <p:nvPr/>
        </p:nvSpPr>
        <p:spPr>
          <a:xfrm>
            <a:off x="3131840" y="1844824"/>
            <a:ext cx="1578220" cy="742100"/>
          </a:xfrm>
          <a:prstGeom prst="irregularSeal2">
            <a:avLst/>
          </a:prstGeom>
          <a:ln>
            <a:solidFill>
              <a:srgbClr val="FFC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de-AT" sz="900" b="1" dirty="0" smtClean="0">
                <a:solidFill>
                  <a:schemeClr val="tx1"/>
                </a:solidFill>
              </a:rPr>
              <a:t>DAB</a:t>
            </a:r>
            <a:r>
              <a:rPr lang="de-AT" sz="900" b="1" baseline="30000" dirty="0" smtClean="0">
                <a:solidFill>
                  <a:schemeClr val="tx1"/>
                </a:solidFill>
              </a:rPr>
              <a:t>+</a:t>
            </a:r>
          </a:p>
          <a:p>
            <a:pPr algn="ctr"/>
            <a:r>
              <a:rPr lang="de-AT" sz="900" b="1" dirty="0" smtClean="0">
                <a:solidFill>
                  <a:schemeClr val="tx1"/>
                </a:solidFill>
              </a:rPr>
              <a:t>Technik Workshop</a:t>
            </a:r>
            <a:endParaRPr lang="de-AT" sz="900" b="1" dirty="0">
              <a:solidFill>
                <a:schemeClr val="tx1"/>
              </a:solidFill>
            </a:endParaRPr>
          </a:p>
        </p:txBody>
      </p:sp>
      <p:sp>
        <p:nvSpPr>
          <p:cNvPr id="62" name="Explosion 2 61"/>
          <p:cNvSpPr/>
          <p:nvPr/>
        </p:nvSpPr>
        <p:spPr>
          <a:xfrm>
            <a:off x="2551365" y="2564904"/>
            <a:ext cx="1588587" cy="614279"/>
          </a:xfrm>
          <a:prstGeom prst="irregularSeal2">
            <a:avLst/>
          </a:prstGeom>
          <a:ln>
            <a:solidFill>
              <a:srgbClr val="FFC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de-AT" sz="1100" b="1" dirty="0" smtClean="0">
                <a:solidFill>
                  <a:schemeClr val="tx1"/>
                </a:solidFill>
                <a:effectLst>
                  <a:outerShdw blurRad="38100" dist="38100" dir="2700000" algn="tl">
                    <a:srgbClr val="000000">
                      <a:alpha val="43137"/>
                    </a:srgbClr>
                  </a:outerShdw>
                </a:effectLst>
              </a:rPr>
              <a:t>Info an Handel</a:t>
            </a:r>
            <a:endParaRPr lang="de-AT" sz="1100" b="1" dirty="0">
              <a:solidFill>
                <a:schemeClr val="tx1"/>
              </a:solidFill>
              <a:effectLst>
                <a:outerShdw blurRad="38100" dist="38100" dir="2700000" algn="tl">
                  <a:srgbClr val="000000">
                    <a:alpha val="43137"/>
                  </a:srgbClr>
                </a:outerShdw>
              </a:effectLst>
            </a:endParaRPr>
          </a:p>
        </p:txBody>
      </p:sp>
      <p:cxnSp>
        <p:nvCxnSpPr>
          <p:cNvPr id="44" name="Gerade Verbindung mit Pfeil 43"/>
          <p:cNvCxnSpPr/>
          <p:nvPr/>
        </p:nvCxnSpPr>
        <p:spPr>
          <a:xfrm flipV="1">
            <a:off x="3317147" y="1700808"/>
            <a:ext cx="0" cy="9383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3" name="Explosion 2 42"/>
          <p:cNvSpPr/>
          <p:nvPr/>
        </p:nvSpPr>
        <p:spPr>
          <a:xfrm>
            <a:off x="3419872" y="2830916"/>
            <a:ext cx="1584176" cy="598084"/>
          </a:xfrm>
          <a:prstGeom prst="irregularSeal2">
            <a:avLst/>
          </a:prstGeom>
          <a:ln>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de-AT" sz="900" b="1" dirty="0" smtClean="0">
                <a:solidFill>
                  <a:schemeClr val="tx1"/>
                </a:solidFill>
              </a:rPr>
              <a:t>Marketing Workshop</a:t>
            </a:r>
            <a:endParaRPr lang="de-AT" sz="900" b="1" dirty="0">
              <a:solidFill>
                <a:schemeClr val="tx1"/>
              </a:solidFill>
            </a:endParaRPr>
          </a:p>
        </p:txBody>
      </p:sp>
      <p:sp>
        <p:nvSpPr>
          <p:cNvPr id="49" name="Textfeld 48"/>
          <p:cNvSpPr txBox="1"/>
          <p:nvPr/>
        </p:nvSpPr>
        <p:spPr>
          <a:xfrm>
            <a:off x="3637189" y="1340768"/>
            <a:ext cx="502763" cy="230832"/>
          </a:xfrm>
          <a:prstGeom prst="rect">
            <a:avLst/>
          </a:prstGeom>
          <a:noFill/>
        </p:spPr>
        <p:txBody>
          <a:bodyPr wrap="square" rtlCol="0">
            <a:spAutoFit/>
          </a:bodyPr>
          <a:lstStyle/>
          <a:p>
            <a:r>
              <a:rPr lang="de-AT" sz="900" b="1" dirty="0" smtClean="0">
                <a:solidFill>
                  <a:schemeClr val="bg1"/>
                </a:solidFill>
              </a:rPr>
              <a:t>29.1.</a:t>
            </a:r>
            <a:endParaRPr lang="de-AT" sz="1100" b="1" dirty="0">
              <a:solidFill>
                <a:schemeClr val="bg1"/>
              </a:solidFill>
            </a:endParaRPr>
          </a:p>
        </p:txBody>
      </p:sp>
    </p:spTree>
    <p:extLst>
      <p:ext uri="{BB962C8B-B14F-4D97-AF65-F5344CB8AC3E}">
        <p14:creationId xmlns:p14="http://schemas.microsoft.com/office/powerpoint/2010/main" val="3947750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Wie? - Weitere Vorgehensweise</a:t>
            </a:r>
            <a:endParaRPr lang="de-AT" dirty="0"/>
          </a:p>
        </p:txBody>
      </p:sp>
      <p:sp>
        <p:nvSpPr>
          <p:cNvPr id="3" name="Inhaltsplatzhalter 2"/>
          <p:cNvSpPr>
            <a:spLocks noGrp="1"/>
          </p:cNvSpPr>
          <p:nvPr>
            <p:ph idx="1"/>
          </p:nvPr>
        </p:nvSpPr>
        <p:spPr/>
        <p:txBody>
          <a:bodyPr>
            <a:normAutofit/>
          </a:bodyPr>
          <a:lstStyle/>
          <a:p>
            <a:pPr marL="0" indent="0" algn="ctr">
              <a:buNone/>
            </a:pPr>
            <a:r>
              <a:rPr lang="de-AT" sz="3600" b="1" dirty="0" smtClean="0">
                <a:solidFill>
                  <a:schemeClr val="bg1"/>
                </a:solidFill>
                <a:effectLst>
                  <a:outerShdw blurRad="38100" dist="38100" dir="2700000" algn="tl">
                    <a:srgbClr val="000000">
                      <a:alpha val="43137"/>
                    </a:srgbClr>
                  </a:outerShdw>
                </a:effectLst>
              </a:rPr>
              <a:t>Jahresarbeitsprogramm 2015</a:t>
            </a:r>
            <a:br>
              <a:rPr lang="de-AT" sz="3600" b="1" dirty="0" smtClean="0">
                <a:solidFill>
                  <a:schemeClr val="bg1"/>
                </a:solidFill>
                <a:effectLst>
                  <a:outerShdw blurRad="38100" dist="38100" dir="2700000" algn="tl">
                    <a:srgbClr val="000000">
                      <a:alpha val="43137"/>
                    </a:srgbClr>
                  </a:outerShdw>
                </a:effectLst>
              </a:rPr>
            </a:br>
            <a:endParaRPr lang="de-AT" sz="3600" b="1" dirty="0" smtClean="0">
              <a:solidFill>
                <a:schemeClr val="bg1"/>
              </a:solidFill>
              <a:effectLst>
                <a:outerShdw blurRad="38100" dist="38100" dir="2700000" algn="tl">
                  <a:srgbClr val="000000">
                    <a:alpha val="43137"/>
                  </a:srgbClr>
                </a:outerShdw>
              </a:effectLst>
            </a:endParaRPr>
          </a:p>
          <a:p>
            <a:r>
              <a:rPr lang="de-AT" sz="2400" dirty="0" smtClean="0">
                <a:solidFill>
                  <a:schemeClr val="bg1"/>
                </a:solidFill>
              </a:rPr>
              <a:t>Zusammenarbeit mit ORS </a:t>
            </a:r>
            <a:r>
              <a:rPr lang="de-AT" sz="2400" dirty="0" err="1" smtClean="0">
                <a:solidFill>
                  <a:schemeClr val="bg1"/>
                </a:solidFill>
              </a:rPr>
              <a:t>comm</a:t>
            </a:r>
            <a:r>
              <a:rPr lang="de-AT" sz="2400" dirty="0" smtClean="0">
                <a:solidFill>
                  <a:schemeClr val="bg1"/>
                </a:solidFill>
              </a:rPr>
              <a:t> bei Antragsabwicklung lt. Vereinbarung (z.B. </a:t>
            </a:r>
            <a:r>
              <a:rPr lang="de-AT" sz="2400" dirty="0" err="1" smtClean="0">
                <a:solidFill>
                  <a:schemeClr val="bg1"/>
                </a:solidFill>
              </a:rPr>
              <a:t>Digifonds</a:t>
            </a:r>
            <a:r>
              <a:rPr lang="de-AT" sz="2400" dirty="0" smtClean="0">
                <a:solidFill>
                  <a:schemeClr val="bg1"/>
                </a:solidFill>
              </a:rPr>
              <a:t>) </a:t>
            </a:r>
          </a:p>
          <a:p>
            <a:r>
              <a:rPr lang="de-AT" sz="2400" dirty="0" smtClean="0">
                <a:solidFill>
                  <a:schemeClr val="bg1"/>
                </a:solidFill>
              </a:rPr>
              <a:t>Ergebnisaufbereitung der techn. Tests ab Start</a:t>
            </a:r>
          </a:p>
          <a:p>
            <a:r>
              <a:rPr lang="de-AT" sz="2400" dirty="0" smtClean="0">
                <a:solidFill>
                  <a:schemeClr val="bg1"/>
                </a:solidFill>
              </a:rPr>
              <a:t>Rechtzeitig vor dem Start: Information an den Handel und „Repeater für POS“</a:t>
            </a:r>
          </a:p>
          <a:p>
            <a:r>
              <a:rPr lang="de-AT" sz="2400" dirty="0" smtClean="0">
                <a:solidFill>
                  <a:schemeClr val="bg1"/>
                </a:solidFill>
              </a:rPr>
              <a:t>Monitoring von Geräteverkäufen</a:t>
            </a:r>
          </a:p>
          <a:p>
            <a:r>
              <a:rPr lang="de-AT" sz="2400" dirty="0" smtClean="0">
                <a:solidFill>
                  <a:schemeClr val="bg1"/>
                </a:solidFill>
              </a:rPr>
              <a:t>Begleitung Testbetrieb (Unterstützung der RF-Veranstalter)</a:t>
            </a:r>
          </a:p>
          <a:p>
            <a:r>
              <a:rPr lang="de-AT" sz="2400" dirty="0" smtClean="0">
                <a:solidFill>
                  <a:schemeClr val="bg1"/>
                </a:solidFill>
              </a:rPr>
              <a:t>Marketingmaßnahmen, Presseaussendungen, …</a:t>
            </a:r>
          </a:p>
        </p:txBody>
      </p:sp>
      <p:sp>
        <p:nvSpPr>
          <p:cNvPr id="4" name="Datumsplatzhalter 3"/>
          <p:cNvSpPr>
            <a:spLocks noGrp="1"/>
          </p:cNvSpPr>
          <p:nvPr>
            <p:ph type="dt" sz="half" idx="10"/>
          </p:nvPr>
        </p:nvSpPr>
        <p:spPr/>
        <p:txBody>
          <a:bodyPr/>
          <a:lstStyle/>
          <a:p>
            <a:r>
              <a:rPr lang="de-DE" dirty="0" smtClean="0"/>
              <a:t>27.11.2014</a:t>
            </a:r>
            <a:r>
              <a:rPr lang="de-DE" dirty="0"/>
              <a:t>,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15</a:t>
            </a:fld>
            <a:endParaRPr lang="de-AT" dirty="0"/>
          </a:p>
        </p:txBody>
      </p:sp>
    </p:spTree>
    <p:extLst>
      <p:ext uri="{BB962C8B-B14F-4D97-AF65-F5344CB8AC3E}">
        <p14:creationId xmlns:p14="http://schemas.microsoft.com/office/powerpoint/2010/main" val="2182848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Wie? - Technischer Aufbau</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a:t>
            </a:r>
            <a:r>
              <a:rPr lang="de-DE" dirty="0"/>
              <a:t>,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16</a:t>
            </a:fld>
            <a:endParaRPr lang="de-A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208" y="1297072"/>
            <a:ext cx="8075240" cy="43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467544" y="5721812"/>
            <a:ext cx="2736304" cy="261610"/>
          </a:xfrm>
          <a:prstGeom prst="rect">
            <a:avLst/>
          </a:prstGeom>
          <a:noFill/>
        </p:spPr>
        <p:txBody>
          <a:bodyPr wrap="square" rtlCol="0">
            <a:spAutoFit/>
          </a:bodyPr>
          <a:lstStyle/>
          <a:p>
            <a:r>
              <a:rPr lang="de-AT" sz="1100" dirty="0" smtClean="0"/>
              <a:t>Quelle: ORS </a:t>
            </a:r>
            <a:r>
              <a:rPr lang="de-AT" sz="1100" dirty="0" err="1" smtClean="0"/>
              <a:t>comm</a:t>
            </a:r>
            <a:endParaRPr lang="de-AT" sz="1100" dirty="0"/>
          </a:p>
        </p:txBody>
      </p:sp>
      <p:sp>
        <p:nvSpPr>
          <p:cNvPr id="7" name="Geschweifte Klammer links 6"/>
          <p:cNvSpPr/>
          <p:nvPr/>
        </p:nvSpPr>
        <p:spPr>
          <a:xfrm rot="5400000">
            <a:off x="6300191" y="-603447"/>
            <a:ext cx="288033" cy="3888432"/>
          </a:xfrm>
          <a:prstGeom prst="lef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8" name="Textfeld 7"/>
          <p:cNvSpPr txBox="1"/>
          <p:nvPr/>
        </p:nvSpPr>
        <p:spPr>
          <a:xfrm>
            <a:off x="4860032" y="888975"/>
            <a:ext cx="3384376" cy="307777"/>
          </a:xfrm>
          <a:prstGeom prst="rect">
            <a:avLst/>
          </a:prstGeom>
          <a:noFill/>
        </p:spPr>
        <p:txBody>
          <a:bodyPr wrap="square" rtlCol="0">
            <a:spAutoFit/>
          </a:bodyPr>
          <a:lstStyle/>
          <a:p>
            <a:r>
              <a:rPr lang="de-AT" sz="1400" b="1" dirty="0" smtClean="0">
                <a:solidFill>
                  <a:schemeClr val="bg1"/>
                </a:solidFill>
              </a:rPr>
              <a:t>Präferierte Variante: Encoder im Studio</a:t>
            </a:r>
            <a:endParaRPr lang="de-AT" sz="1400" b="1" dirty="0">
              <a:solidFill>
                <a:schemeClr val="bg1"/>
              </a:solidFill>
            </a:endParaRPr>
          </a:p>
        </p:txBody>
      </p:sp>
    </p:spTree>
    <p:extLst>
      <p:ext uri="{BB962C8B-B14F-4D97-AF65-F5344CB8AC3E}">
        <p14:creationId xmlns:p14="http://schemas.microsoft.com/office/powerpoint/2010/main" val="3224913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777676" y="1484784"/>
            <a:ext cx="3234484" cy="3168352"/>
          </a:xfrm>
          <a:prstGeom prst="ellipse">
            <a:avLst/>
          </a:prstGeom>
          <a:solidFill>
            <a:srgbClr val="FFFF66"/>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Mit wem?</a:t>
            </a:r>
            <a:endParaRPr lang="de-AT"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a:bodyPr>
          <a:lstStyle/>
          <a:p>
            <a:pPr marL="0" indent="0" algn="ctr">
              <a:buNone/>
            </a:pPr>
            <a:r>
              <a:rPr lang="de-AT" sz="28700" b="1" dirty="0" smtClean="0">
                <a:effectLst>
                  <a:outerShdw blurRad="38100" dist="38100" dir="2700000" algn="tl">
                    <a:srgbClr val="000000">
                      <a:alpha val="43137"/>
                    </a:srgbClr>
                  </a:outerShdw>
                </a:effectLst>
              </a:rPr>
              <a:t>?</a:t>
            </a:r>
            <a:endParaRPr lang="de-AT" sz="28700"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17</a:t>
            </a:fld>
            <a:endParaRPr lang="de-AT" dirty="0"/>
          </a:p>
        </p:txBody>
      </p:sp>
    </p:spTree>
    <p:extLst>
      <p:ext uri="{BB962C8B-B14F-4D97-AF65-F5344CB8AC3E}">
        <p14:creationId xmlns:p14="http://schemas.microsoft.com/office/powerpoint/2010/main" val="3956695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822915" y="735419"/>
            <a:ext cx="5184576" cy="518457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de-AT"/>
          </a:p>
        </p:txBody>
      </p:sp>
      <p:sp>
        <p:nvSpPr>
          <p:cNvPr id="22" name="Ellipse 21"/>
          <p:cNvSpPr/>
          <p:nvPr/>
        </p:nvSpPr>
        <p:spPr>
          <a:xfrm>
            <a:off x="3459435" y="2276872"/>
            <a:ext cx="1976661" cy="1976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Das MUX-Ensemble</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sz="1000" dirty="0" smtClean="0">
                <a:latin typeface="Calibri" panose="020F0502020204030204" pitchFamily="34" charset="0"/>
              </a:rPr>
              <a:t>27.11.2014</a:t>
            </a:r>
            <a:r>
              <a:rPr lang="de-DE" sz="1000" dirty="0">
                <a:latin typeface="Calibri" panose="020F0502020204030204" pitchFamily="34" charset="0"/>
              </a:rPr>
              <a:t>, Gernot Fischer</a:t>
            </a:r>
            <a:endParaRPr lang="de-AT" sz="1000" dirty="0">
              <a:latin typeface="Calibri" panose="020F0502020204030204" pitchFamily="34" charset="0"/>
            </a:endParaRPr>
          </a:p>
        </p:txBody>
      </p:sp>
      <p:sp>
        <p:nvSpPr>
          <p:cNvPr id="5" name="Foliennummernplatzhalter 4"/>
          <p:cNvSpPr>
            <a:spLocks noGrp="1"/>
          </p:cNvSpPr>
          <p:nvPr>
            <p:ph type="sldNum" sz="quarter" idx="12"/>
          </p:nvPr>
        </p:nvSpPr>
        <p:spPr/>
        <p:txBody>
          <a:bodyPr/>
          <a:lstStyle/>
          <a:p>
            <a:fld id="{10B2B671-807B-4604-8E1D-0C1B2C063D19}" type="slidenum">
              <a:rPr lang="de-AT" sz="1000" smtClean="0">
                <a:latin typeface="Calibri" panose="020F0502020204030204" pitchFamily="34" charset="0"/>
              </a:rPr>
              <a:pPr/>
              <a:t>18</a:t>
            </a:fld>
            <a:endParaRPr lang="de-AT" sz="1000" dirty="0">
              <a:latin typeface="Calibri" panose="020F0502020204030204"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781" y="2178039"/>
            <a:ext cx="2174326" cy="217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4293042" y="2060848"/>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smtClean="0"/>
              <a:t>1</a:t>
            </a:r>
            <a:endParaRPr lang="de-AT" sz="900" dirty="0"/>
          </a:p>
        </p:txBody>
      </p:sp>
      <p:sp>
        <p:nvSpPr>
          <p:cNvPr id="8" name="Ellipse 7"/>
          <p:cNvSpPr/>
          <p:nvPr/>
        </p:nvSpPr>
        <p:spPr>
          <a:xfrm>
            <a:off x="4670543" y="2159391"/>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a:t>2</a:t>
            </a:r>
          </a:p>
        </p:txBody>
      </p:sp>
      <p:sp>
        <p:nvSpPr>
          <p:cNvPr id="9" name="Ellipse 8"/>
          <p:cNvSpPr/>
          <p:nvPr/>
        </p:nvSpPr>
        <p:spPr>
          <a:xfrm>
            <a:off x="4985109" y="2347022"/>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smtClean="0"/>
              <a:t>3</a:t>
            </a:r>
            <a:endParaRPr lang="de-AT" sz="900" dirty="0"/>
          </a:p>
        </p:txBody>
      </p:sp>
      <p:sp>
        <p:nvSpPr>
          <p:cNvPr id="10" name="Ellipse 9"/>
          <p:cNvSpPr/>
          <p:nvPr/>
        </p:nvSpPr>
        <p:spPr>
          <a:xfrm>
            <a:off x="5164239" y="264163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smtClean="0"/>
              <a:t>4</a:t>
            </a:r>
            <a:endParaRPr lang="de-AT" sz="900" dirty="0"/>
          </a:p>
        </p:txBody>
      </p:sp>
      <p:sp>
        <p:nvSpPr>
          <p:cNvPr id="11" name="Ellipse 10"/>
          <p:cNvSpPr/>
          <p:nvPr/>
        </p:nvSpPr>
        <p:spPr>
          <a:xfrm>
            <a:off x="5292080" y="2996952"/>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smtClean="0"/>
              <a:t>5</a:t>
            </a:r>
            <a:endParaRPr lang="de-AT" sz="900" dirty="0"/>
          </a:p>
        </p:txBody>
      </p:sp>
      <p:sp>
        <p:nvSpPr>
          <p:cNvPr id="12" name="Ellipse 11"/>
          <p:cNvSpPr/>
          <p:nvPr/>
        </p:nvSpPr>
        <p:spPr>
          <a:xfrm>
            <a:off x="5259965" y="3356992"/>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a:t>6</a:t>
            </a:r>
          </a:p>
        </p:txBody>
      </p:sp>
      <p:sp>
        <p:nvSpPr>
          <p:cNvPr id="13" name="Ellipse 12"/>
          <p:cNvSpPr/>
          <p:nvPr/>
        </p:nvSpPr>
        <p:spPr>
          <a:xfrm>
            <a:off x="5076056" y="3671559"/>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smtClean="0"/>
              <a:t>7</a:t>
            </a:r>
            <a:endParaRPr lang="de-AT" sz="900" dirty="0"/>
          </a:p>
        </p:txBody>
      </p:sp>
      <p:sp>
        <p:nvSpPr>
          <p:cNvPr id="14" name="Ellipse 13"/>
          <p:cNvSpPr/>
          <p:nvPr/>
        </p:nvSpPr>
        <p:spPr>
          <a:xfrm>
            <a:off x="4814559" y="3959591"/>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a:t>8</a:t>
            </a:r>
          </a:p>
        </p:txBody>
      </p:sp>
      <p:sp>
        <p:nvSpPr>
          <p:cNvPr id="15" name="Ellipse 14"/>
          <p:cNvSpPr/>
          <p:nvPr/>
        </p:nvSpPr>
        <p:spPr>
          <a:xfrm>
            <a:off x="4454519" y="410360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AT" sz="900" dirty="0"/>
              <a:t>9</a:t>
            </a:r>
          </a:p>
        </p:txBody>
      </p:sp>
      <p:sp>
        <p:nvSpPr>
          <p:cNvPr id="16" name="Ellipse 15"/>
          <p:cNvSpPr/>
          <p:nvPr/>
        </p:nvSpPr>
        <p:spPr>
          <a:xfrm>
            <a:off x="4094479" y="410360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17" name="Ellipse 16"/>
          <p:cNvSpPr/>
          <p:nvPr/>
        </p:nvSpPr>
        <p:spPr>
          <a:xfrm>
            <a:off x="3734439" y="4005064"/>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18" name="Ellipse 17"/>
          <p:cNvSpPr/>
          <p:nvPr/>
        </p:nvSpPr>
        <p:spPr>
          <a:xfrm>
            <a:off x="3491880" y="374356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19" name="Ellipse 18"/>
          <p:cNvSpPr/>
          <p:nvPr/>
        </p:nvSpPr>
        <p:spPr>
          <a:xfrm>
            <a:off x="3374399" y="338352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20" name="Ellipse 19"/>
          <p:cNvSpPr/>
          <p:nvPr/>
        </p:nvSpPr>
        <p:spPr>
          <a:xfrm>
            <a:off x="3302391" y="302348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pic>
        <p:nvPicPr>
          <p:cNvPr id="4098" name="Picture 2" descr="F:\antenne_stm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425" y="836712"/>
            <a:ext cx="818623" cy="544756"/>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p:cNvSpPr/>
          <p:nvPr/>
        </p:nvSpPr>
        <p:spPr>
          <a:xfrm>
            <a:off x="3374399" y="2663447"/>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24" name="Ellipse 23"/>
          <p:cNvSpPr/>
          <p:nvPr/>
        </p:nvSpPr>
        <p:spPr>
          <a:xfrm>
            <a:off x="3590423" y="2375415"/>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25" name="Ellipse 24"/>
          <p:cNvSpPr/>
          <p:nvPr/>
        </p:nvSpPr>
        <p:spPr>
          <a:xfrm>
            <a:off x="3923928" y="2180269"/>
            <a:ext cx="333505" cy="3335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sz="900" dirty="0"/>
          </a:p>
        </p:txBody>
      </p:sp>
      <p:sp>
        <p:nvSpPr>
          <p:cNvPr id="26" name="Textfeld 25"/>
          <p:cNvSpPr txBox="1"/>
          <p:nvPr/>
        </p:nvSpPr>
        <p:spPr>
          <a:xfrm>
            <a:off x="3923928" y="2224199"/>
            <a:ext cx="333505" cy="230832"/>
          </a:xfrm>
          <a:prstGeom prst="rect">
            <a:avLst/>
          </a:prstGeom>
          <a:noFill/>
        </p:spPr>
        <p:txBody>
          <a:bodyPr wrap="square" rtlCol="0">
            <a:spAutoFit/>
          </a:bodyPr>
          <a:lstStyle/>
          <a:p>
            <a:pPr algn="ctr"/>
            <a:r>
              <a:rPr lang="de-AT" sz="900" dirty="0" smtClean="0"/>
              <a:t>17</a:t>
            </a:r>
            <a:endParaRPr lang="de-AT" sz="900" dirty="0"/>
          </a:p>
        </p:txBody>
      </p:sp>
      <p:sp>
        <p:nvSpPr>
          <p:cNvPr id="28" name="Textfeld 27"/>
          <p:cNvSpPr txBox="1"/>
          <p:nvPr/>
        </p:nvSpPr>
        <p:spPr>
          <a:xfrm>
            <a:off x="3596102" y="2426285"/>
            <a:ext cx="333505" cy="230832"/>
          </a:xfrm>
          <a:prstGeom prst="rect">
            <a:avLst/>
          </a:prstGeom>
          <a:noFill/>
        </p:spPr>
        <p:txBody>
          <a:bodyPr wrap="square" rtlCol="0">
            <a:spAutoFit/>
          </a:bodyPr>
          <a:lstStyle/>
          <a:p>
            <a:pPr algn="ctr"/>
            <a:r>
              <a:rPr lang="de-AT" sz="900" dirty="0" smtClean="0"/>
              <a:t>16</a:t>
            </a:r>
            <a:endParaRPr lang="de-AT" sz="900" dirty="0"/>
          </a:p>
        </p:txBody>
      </p:sp>
      <p:sp>
        <p:nvSpPr>
          <p:cNvPr id="29" name="Textfeld 28"/>
          <p:cNvSpPr txBox="1"/>
          <p:nvPr/>
        </p:nvSpPr>
        <p:spPr>
          <a:xfrm>
            <a:off x="3374399" y="2702057"/>
            <a:ext cx="333505" cy="230832"/>
          </a:xfrm>
          <a:prstGeom prst="rect">
            <a:avLst/>
          </a:prstGeom>
          <a:noFill/>
        </p:spPr>
        <p:txBody>
          <a:bodyPr wrap="square" rtlCol="0">
            <a:spAutoFit/>
          </a:bodyPr>
          <a:lstStyle/>
          <a:p>
            <a:pPr algn="ctr"/>
            <a:r>
              <a:rPr lang="de-AT" sz="900" dirty="0" smtClean="0"/>
              <a:t>15</a:t>
            </a:r>
            <a:endParaRPr lang="de-AT" sz="900" dirty="0"/>
          </a:p>
        </p:txBody>
      </p:sp>
      <p:sp>
        <p:nvSpPr>
          <p:cNvPr id="30" name="Textfeld 29"/>
          <p:cNvSpPr txBox="1"/>
          <p:nvPr/>
        </p:nvSpPr>
        <p:spPr>
          <a:xfrm>
            <a:off x="3292682" y="3081700"/>
            <a:ext cx="333505" cy="230832"/>
          </a:xfrm>
          <a:prstGeom prst="rect">
            <a:avLst/>
          </a:prstGeom>
          <a:noFill/>
        </p:spPr>
        <p:txBody>
          <a:bodyPr wrap="square" rtlCol="0">
            <a:spAutoFit/>
          </a:bodyPr>
          <a:lstStyle/>
          <a:p>
            <a:pPr algn="ctr"/>
            <a:r>
              <a:rPr lang="de-AT" sz="900" dirty="0" smtClean="0"/>
              <a:t>14</a:t>
            </a:r>
            <a:endParaRPr lang="de-AT" sz="900" dirty="0"/>
          </a:p>
        </p:txBody>
      </p:sp>
      <p:sp>
        <p:nvSpPr>
          <p:cNvPr id="31" name="Textfeld 30"/>
          <p:cNvSpPr txBox="1"/>
          <p:nvPr/>
        </p:nvSpPr>
        <p:spPr>
          <a:xfrm>
            <a:off x="3384478" y="3448254"/>
            <a:ext cx="333505" cy="230832"/>
          </a:xfrm>
          <a:prstGeom prst="rect">
            <a:avLst/>
          </a:prstGeom>
          <a:noFill/>
        </p:spPr>
        <p:txBody>
          <a:bodyPr wrap="square" rtlCol="0">
            <a:spAutoFit/>
          </a:bodyPr>
          <a:lstStyle/>
          <a:p>
            <a:pPr algn="ctr"/>
            <a:r>
              <a:rPr lang="de-AT" sz="900" dirty="0" smtClean="0"/>
              <a:t>13</a:t>
            </a:r>
            <a:endParaRPr lang="de-AT" sz="900" dirty="0"/>
          </a:p>
        </p:txBody>
      </p:sp>
      <p:sp>
        <p:nvSpPr>
          <p:cNvPr id="32" name="Textfeld 31"/>
          <p:cNvSpPr txBox="1"/>
          <p:nvPr/>
        </p:nvSpPr>
        <p:spPr>
          <a:xfrm>
            <a:off x="3502627" y="3794903"/>
            <a:ext cx="333505" cy="230832"/>
          </a:xfrm>
          <a:prstGeom prst="rect">
            <a:avLst/>
          </a:prstGeom>
          <a:noFill/>
        </p:spPr>
        <p:txBody>
          <a:bodyPr wrap="square" rtlCol="0">
            <a:spAutoFit/>
          </a:bodyPr>
          <a:lstStyle/>
          <a:p>
            <a:pPr algn="ctr"/>
            <a:r>
              <a:rPr lang="de-AT" sz="900" dirty="0" smtClean="0"/>
              <a:t>12</a:t>
            </a:r>
            <a:endParaRPr lang="de-AT" sz="900" dirty="0"/>
          </a:p>
        </p:txBody>
      </p:sp>
      <p:sp>
        <p:nvSpPr>
          <p:cNvPr id="33" name="Textfeld 32"/>
          <p:cNvSpPr txBox="1"/>
          <p:nvPr/>
        </p:nvSpPr>
        <p:spPr>
          <a:xfrm>
            <a:off x="3751204" y="4062264"/>
            <a:ext cx="333505" cy="230832"/>
          </a:xfrm>
          <a:prstGeom prst="rect">
            <a:avLst/>
          </a:prstGeom>
          <a:noFill/>
        </p:spPr>
        <p:txBody>
          <a:bodyPr wrap="square" rtlCol="0">
            <a:spAutoFit/>
          </a:bodyPr>
          <a:lstStyle/>
          <a:p>
            <a:pPr algn="ctr"/>
            <a:r>
              <a:rPr lang="de-AT" sz="900" dirty="0" smtClean="0"/>
              <a:t>11</a:t>
            </a:r>
            <a:endParaRPr lang="de-AT" sz="900" dirty="0"/>
          </a:p>
        </p:txBody>
      </p:sp>
      <p:sp>
        <p:nvSpPr>
          <p:cNvPr id="34" name="Textfeld 33"/>
          <p:cNvSpPr txBox="1"/>
          <p:nvPr/>
        </p:nvSpPr>
        <p:spPr>
          <a:xfrm>
            <a:off x="4098088" y="4175036"/>
            <a:ext cx="333505" cy="230832"/>
          </a:xfrm>
          <a:prstGeom prst="rect">
            <a:avLst/>
          </a:prstGeom>
          <a:noFill/>
        </p:spPr>
        <p:txBody>
          <a:bodyPr wrap="square" rtlCol="0">
            <a:spAutoFit/>
          </a:bodyPr>
          <a:lstStyle/>
          <a:p>
            <a:pPr algn="ctr"/>
            <a:r>
              <a:rPr lang="de-AT" sz="900" dirty="0" smtClean="0"/>
              <a:t>10</a:t>
            </a:r>
            <a:endParaRPr lang="de-AT" sz="900" dirty="0"/>
          </a:p>
        </p:txBody>
      </p:sp>
      <p:pic>
        <p:nvPicPr>
          <p:cNvPr id="4099" name="Picture 3" descr="F:\life_rad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8765" y="1412776"/>
            <a:ext cx="651942" cy="385957"/>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Gerade Verbindung 34"/>
          <p:cNvCxnSpPr>
            <a:endCxn id="7" idx="0"/>
          </p:cNvCxnSpPr>
          <p:nvPr/>
        </p:nvCxnSpPr>
        <p:spPr>
          <a:xfrm>
            <a:off x="4447765" y="1798733"/>
            <a:ext cx="12030" cy="262115"/>
          </a:xfrm>
          <a:prstGeom prst="line">
            <a:avLst/>
          </a:prstGeom>
        </p:spPr>
        <p:style>
          <a:lnRef idx="1">
            <a:schemeClr val="accent1"/>
          </a:lnRef>
          <a:fillRef idx="0">
            <a:schemeClr val="accent1"/>
          </a:fillRef>
          <a:effectRef idx="0">
            <a:schemeClr val="accent1"/>
          </a:effectRef>
          <a:fontRef idx="minor">
            <a:schemeClr val="tx1"/>
          </a:fontRef>
        </p:style>
      </p:cxnSp>
      <p:pic>
        <p:nvPicPr>
          <p:cNvPr id="4100" name="Picture 4" descr="F:\lounge_f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679" y="1308957"/>
            <a:ext cx="893764" cy="324603"/>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Gerade Verbindung 36"/>
          <p:cNvCxnSpPr>
            <a:endCxn id="8" idx="7"/>
          </p:cNvCxnSpPr>
          <p:nvPr/>
        </p:nvCxnSpPr>
        <p:spPr>
          <a:xfrm flipH="1">
            <a:off x="4955207" y="1605754"/>
            <a:ext cx="304758" cy="602478"/>
          </a:xfrm>
          <a:prstGeom prst="line">
            <a:avLst/>
          </a:prstGeom>
        </p:spPr>
        <p:style>
          <a:lnRef idx="1">
            <a:schemeClr val="accent1"/>
          </a:lnRef>
          <a:fillRef idx="0">
            <a:schemeClr val="accent1"/>
          </a:fillRef>
          <a:effectRef idx="0">
            <a:schemeClr val="accent1"/>
          </a:effectRef>
          <a:fontRef idx="minor">
            <a:schemeClr val="tx1"/>
          </a:fontRef>
        </p:style>
      </p:cxnSp>
      <p:pic>
        <p:nvPicPr>
          <p:cNvPr id="4101" name="Picture 5" descr="F:\energy_oesterrei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8932" y="1696845"/>
            <a:ext cx="557658" cy="64277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Gerade Verbindung 38"/>
          <p:cNvCxnSpPr/>
          <p:nvPr/>
        </p:nvCxnSpPr>
        <p:spPr>
          <a:xfrm flipV="1">
            <a:off x="5292080" y="2060848"/>
            <a:ext cx="301390" cy="286174"/>
          </a:xfrm>
          <a:prstGeom prst="line">
            <a:avLst/>
          </a:prstGeom>
        </p:spPr>
        <p:style>
          <a:lnRef idx="1">
            <a:schemeClr val="accent1"/>
          </a:lnRef>
          <a:fillRef idx="0">
            <a:schemeClr val="accent1"/>
          </a:fillRef>
          <a:effectRef idx="0">
            <a:schemeClr val="accent1"/>
          </a:effectRef>
          <a:fontRef idx="minor">
            <a:schemeClr val="tx1"/>
          </a:fontRef>
        </p:style>
      </p:cxnSp>
      <p:pic>
        <p:nvPicPr>
          <p:cNvPr id="4102" name="Picture 6" descr="F:\radio_arabell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4309" y="2370687"/>
            <a:ext cx="1004561" cy="6764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Gerade Verbindung 40"/>
          <p:cNvCxnSpPr/>
          <p:nvPr/>
        </p:nvCxnSpPr>
        <p:spPr>
          <a:xfrm flipV="1">
            <a:off x="5497744" y="2641637"/>
            <a:ext cx="358699" cy="67283"/>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7" descr="F:\antenne_oesterreic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7761" y="3028763"/>
            <a:ext cx="767035" cy="482726"/>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Gerade Verbindung 43"/>
          <p:cNvCxnSpPr/>
          <p:nvPr/>
        </p:nvCxnSpPr>
        <p:spPr>
          <a:xfrm>
            <a:off x="5677093" y="3163704"/>
            <a:ext cx="290668" cy="33412"/>
          </a:xfrm>
          <a:prstGeom prst="line">
            <a:avLst/>
          </a:prstGeom>
        </p:spPr>
        <p:style>
          <a:lnRef idx="1">
            <a:schemeClr val="accent1"/>
          </a:lnRef>
          <a:fillRef idx="0">
            <a:schemeClr val="accent1"/>
          </a:fillRef>
          <a:effectRef idx="0">
            <a:schemeClr val="accent1"/>
          </a:effectRef>
          <a:fontRef idx="minor">
            <a:schemeClr val="tx1"/>
          </a:fontRef>
        </p:style>
      </p:cxnSp>
      <p:pic>
        <p:nvPicPr>
          <p:cNvPr id="4105" name="Picture 9" descr="F:\radio_stephansdo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826" y="3707080"/>
            <a:ext cx="1268796" cy="43132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Gerade Verbindung 47"/>
          <p:cNvCxnSpPr/>
          <p:nvPr/>
        </p:nvCxnSpPr>
        <p:spPr>
          <a:xfrm>
            <a:off x="5409561" y="3910319"/>
            <a:ext cx="387112" cy="231310"/>
          </a:xfrm>
          <a:prstGeom prst="line">
            <a:avLst/>
          </a:prstGeom>
        </p:spPr>
        <p:style>
          <a:lnRef idx="1">
            <a:schemeClr val="accent1"/>
          </a:lnRef>
          <a:fillRef idx="0">
            <a:schemeClr val="accent1"/>
          </a:fillRef>
          <a:effectRef idx="0">
            <a:schemeClr val="accent1"/>
          </a:effectRef>
          <a:fontRef idx="minor">
            <a:schemeClr val="tx1"/>
          </a:fontRef>
        </p:style>
      </p:cxnSp>
      <p:pic>
        <p:nvPicPr>
          <p:cNvPr id="4106" name="Picture 10" descr="F:\bezirksblatt_radi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9826" y="4102941"/>
            <a:ext cx="823119" cy="887413"/>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Gerade Verbindung 49"/>
          <p:cNvCxnSpPr/>
          <p:nvPr/>
        </p:nvCxnSpPr>
        <p:spPr>
          <a:xfrm>
            <a:off x="5086184" y="4293096"/>
            <a:ext cx="61880" cy="433789"/>
          </a:xfrm>
          <a:prstGeom prst="line">
            <a:avLst/>
          </a:prstGeom>
        </p:spPr>
        <p:style>
          <a:lnRef idx="1">
            <a:schemeClr val="accent1"/>
          </a:lnRef>
          <a:fillRef idx="0">
            <a:schemeClr val="accent1"/>
          </a:fillRef>
          <a:effectRef idx="0">
            <a:schemeClr val="accent1"/>
          </a:effectRef>
          <a:fontRef idx="minor">
            <a:schemeClr val="tx1"/>
          </a:fontRef>
        </p:style>
      </p:cxnSp>
      <p:pic>
        <p:nvPicPr>
          <p:cNvPr id="4107" name="Picture 11" descr="F:\erf_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136" y="4783243"/>
            <a:ext cx="604696" cy="604696"/>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Gerade Verbindung 51"/>
          <p:cNvCxnSpPr/>
          <p:nvPr/>
        </p:nvCxnSpPr>
        <p:spPr>
          <a:xfrm>
            <a:off x="4788024" y="4455761"/>
            <a:ext cx="288032" cy="271124"/>
          </a:xfrm>
          <a:prstGeom prst="line">
            <a:avLst/>
          </a:prstGeom>
        </p:spPr>
        <p:style>
          <a:lnRef idx="1">
            <a:schemeClr val="accent1"/>
          </a:lnRef>
          <a:fillRef idx="0">
            <a:schemeClr val="accent1"/>
          </a:fillRef>
          <a:effectRef idx="0">
            <a:schemeClr val="accent1"/>
          </a:effectRef>
          <a:fontRef idx="minor">
            <a:schemeClr val="tx1"/>
          </a:fontRef>
        </p:style>
      </p:cxnSp>
      <p:pic>
        <p:nvPicPr>
          <p:cNvPr id="4108" name="Picture 12" descr="F:\herol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2358" y="5187235"/>
            <a:ext cx="1150179" cy="35250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Gerade Verbindung 53"/>
          <p:cNvCxnSpPr/>
          <p:nvPr/>
        </p:nvCxnSpPr>
        <p:spPr>
          <a:xfrm flipV="1">
            <a:off x="3987448" y="4437113"/>
            <a:ext cx="151317" cy="648478"/>
          </a:xfrm>
          <a:prstGeom prst="line">
            <a:avLst/>
          </a:prstGeom>
        </p:spPr>
        <p:style>
          <a:lnRef idx="1">
            <a:schemeClr val="accent1"/>
          </a:lnRef>
          <a:fillRef idx="0">
            <a:schemeClr val="accent1"/>
          </a:fillRef>
          <a:effectRef idx="0">
            <a:schemeClr val="accent1"/>
          </a:effectRef>
          <a:fontRef idx="minor">
            <a:schemeClr val="tx1"/>
          </a:fontRef>
        </p:style>
      </p:cxnSp>
      <p:pic>
        <p:nvPicPr>
          <p:cNvPr id="4109" name="Picture 13" descr="F:\radio_mari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7700" y="4620488"/>
            <a:ext cx="1053177" cy="235182"/>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Gerade Verbindung 55"/>
          <p:cNvCxnSpPr/>
          <p:nvPr/>
        </p:nvCxnSpPr>
        <p:spPr>
          <a:xfrm flipV="1">
            <a:off x="3502627" y="4338569"/>
            <a:ext cx="248577" cy="234384"/>
          </a:xfrm>
          <a:prstGeom prst="line">
            <a:avLst/>
          </a:prstGeom>
        </p:spPr>
        <p:style>
          <a:lnRef idx="1">
            <a:schemeClr val="accent1"/>
          </a:lnRef>
          <a:fillRef idx="0">
            <a:schemeClr val="accent1"/>
          </a:fillRef>
          <a:effectRef idx="0">
            <a:schemeClr val="accent1"/>
          </a:effectRef>
          <a:fontRef idx="minor">
            <a:schemeClr val="tx1"/>
          </a:fontRef>
        </p:style>
      </p:cxnSp>
      <p:pic>
        <p:nvPicPr>
          <p:cNvPr id="4110" name="Picture 14" descr="F:\megaradi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1760" y="4010967"/>
            <a:ext cx="714833" cy="485131"/>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Gerade Verbindung 57"/>
          <p:cNvCxnSpPr/>
          <p:nvPr/>
        </p:nvCxnSpPr>
        <p:spPr>
          <a:xfrm flipV="1">
            <a:off x="3203848" y="4025974"/>
            <a:ext cx="288032" cy="227558"/>
          </a:xfrm>
          <a:prstGeom prst="line">
            <a:avLst/>
          </a:prstGeom>
        </p:spPr>
        <p:style>
          <a:lnRef idx="1">
            <a:schemeClr val="accent1"/>
          </a:lnRef>
          <a:fillRef idx="0">
            <a:schemeClr val="accent1"/>
          </a:fillRef>
          <a:effectRef idx="0">
            <a:schemeClr val="accent1"/>
          </a:effectRef>
          <a:fontRef idx="minor">
            <a:schemeClr val="tx1"/>
          </a:fontRef>
        </p:style>
      </p:cxnSp>
      <p:pic>
        <p:nvPicPr>
          <p:cNvPr id="4111" name="Picture 15" descr="F:\kronehi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1720" y="3236642"/>
            <a:ext cx="899564" cy="599709"/>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Gerade Verbindung 59"/>
          <p:cNvCxnSpPr/>
          <p:nvPr/>
        </p:nvCxnSpPr>
        <p:spPr>
          <a:xfrm>
            <a:off x="2951284" y="3583443"/>
            <a:ext cx="3965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2843808" y="2932889"/>
            <a:ext cx="448874" cy="148811"/>
          </a:xfrm>
          <a:prstGeom prst="line">
            <a:avLst/>
          </a:prstGeom>
        </p:spPr>
        <p:style>
          <a:lnRef idx="1">
            <a:schemeClr val="accent1"/>
          </a:lnRef>
          <a:fillRef idx="0">
            <a:schemeClr val="accent1"/>
          </a:fillRef>
          <a:effectRef idx="0">
            <a:schemeClr val="accent1"/>
          </a:effectRef>
          <a:fontRef idx="minor">
            <a:schemeClr val="tx1"/>
          </a:fontRef>
        </p:style>
      </p:cxnSp>
      <p:pic>
        <p:nvPicPr>
          <p:cNvPr id="4113" name="Picture 17" descr="F:\fh_technikum_wien.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51652" y="1696454"/>
            <a:ext cx="999264" cy="414552"/>
          </a:xfrm>
          <a:prstGeom prst="rect">
            <a:avLst/>
          </a:prstGeom>
          <a:noFill/>
          <a:extLst>
            <a:ext uri="{909E8E84-426E-40DD-AFC4-6F175D3DCCD1}">
              <a14:hiddenFill xmlns:a14="http://schemas.microsoft.com/office/drawing/2010/main">
                <a:solidFill>
                  <a:srgbClr val="FFFFFF"/>
                </a:solidFill>
              </a14:hiddenFill>
            </a:ext>
          </a:extLst>
        </p:spPr>
      </p:pic>
      <p:cxnSp>
        <p:nvCxnSpPr>
          <p:cNvPr id="4096" name="Gerade Verbindung 4095"/>
          <p:cNvCxnSpPr/>
          <p:nvPr/>
        </p:nvCxnSpPr>
        <p:spPr>
          <a:xfrm>
            <a:off x="3302391" y="2111006"/>
            <a:ext cx="318486" cy="264409"/>
          </a:xfrm>
          <a:prstGeom prst="line">
            <a:avLst/>
          </a:prstGeom>
        </p:spPr>
        <p:style>
          <a:lnRef idx="1">
            <a:schemeClr val="accent1"/>
          </a:lnRef>
          <a:fillRef idx="0">
            <a:schemeClr val="accent1"/>
          </a:fillRef>
          <a:effectRef idx="0">
            <a:schemeClr val="accent1"/>
          </a:effectRef>
          <a:fontRef idx="minor">
            <a:schemeClr val="tx1"/>
          </a:fontRef>
        </p:style>
      </p:cxnSp>
      <p:pic>
        <p:nvPicPr>
          <p:cNvPr id="4114" name="Picture 18" descr="F:\media_broadcas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34826" y="1305330"/>
            <a:ext cx="966365" cy="300424"/>
          </a:xfrm>
          <a:prstGeom prst="rect">
            <a:avLst/>
          </a:prstGeom>
          <a:noFill/>
          <a:extLst>
            <a:ext uri="{909E8E84-426E-40DD-AFC4-6F175D3DCCD1}">
              <a14:hiddenFill xmlns:a14="http://schemas.microsoft.com/office/drawing/2010/main">
                <a:solidFill>
                  <a:srgbClr val="FFFFFF"/>
                </a:solidFill>
              </a14:hiddenFill>
            </a:ext>
          </a:extLst>
        </p:spPr>
      </p:pic>
      <p:cxnSp>
        <p:nvCxnSpPr>
          <p:cNvPr id="4115" name="Gerade Verbindung 4114"/>
          <p:cNvCxnSpPr/>
          <p:nvPr/>
        </p:nvCxnSpPr>
        <p:spPr>
          <a:xfrm>
            <a:off x="3502627" y="1633560"/>
            <a:ext cx="484821" cy="546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8" name="Gerade Verbindung 4117"/>
          <p:cNvCxnSpPr/>
          <p:nvPr/>
        </p:nvCxnSpPr>
        <p:spPr>
          <a:xfrm>
            <a:off x="2782127" y="2394353"/>
            <a:ext cx="565737" cy="280925"/>
          </a:xfrm>
          <a:prstGeom prst="line">
            <a:avLst/>
          </a:prstGeom>
        </p:spPr>
        <p:style>
          <a:lnRef idx="1">
            <a:schemeClr val="accent1"/>
          </a:lnRef>
          <a:fillRef idx="0">
            <a:schemeClr val="accent1"/>
          </a:fillRef>
          <a:effectRef idx="0">
            <a:schemeClr val="accent1"/>
          </a:effectRef>
          <a:fontRef idx="minor">
            <a:schemeClr val="tx1"/>
          </a:fontRef>
        </p:style>
      </p:cxnSp>
      <p:sp>
        <p:nvSpPr>
          <p:cNvPr id="4117" name="Geschweifte Klammer links 4116"/>
          <p:cNvSpPr/>
          <p:nvPr/>
        </p:nvSpPr>
        <p:spPr>
          <a:xfrm rot="2845876">
            <a:off x="2310008" y="931253"/>
            <a:ext cx="539524" cy="6437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4119" name="Textfeld 4118"/>
          <p:cNvSpPr txBox="1"/>
          <p:nvPr/>
        </p:nvSpPr>
        <p:spPr>
          <a:xfrm rot="19289681">
            <a:off x="1967453" y="791100"/>
            <a:ext cx="839051" cy="369332"/>
          </a:xfrm>
          <a:prstGeom prst="rect">
            <a:avLst/>
          </a:prstGeom>
          <a:noFill/>
        </p:spPr>
        <p:txBody>
          <a:bodyPr wrap="square" rtlCol="0">
            <a:spAutoFit/>
          </a:bodyPr>
          <a:lstStyle/>
          <a:p>
            <a:r>
              <a:rPr lang="de-AT" dirty="0" smtClean="0"/>
              <a:t>Daten</a:t>
            </a:r>
            <a:endParaRPr lang="de-AT" dirty="0"/>
          </a:p>
        </p:txBody>
      </p:sp>
      <p:cxnSp>
        <p:nvCxnSpPr>
          <p:cNvPr id="46" name="Gerade Verbindung 45"/>
          <p:cNvCxnSpPr/>
          <p:nvPr/>
        </p:nvCxnSpPr>
        <p:spPr>
          <a:xfrm>
            <a:off x="5625585" y="3583443"/>
            <a:ext cx="342176" cy="160124"/>
          </a:xfrm>
          <a:prstGeom prst="line">
            <a:avLst/>
          </a:prstGeom>
        </p:spPr>
        <p:style>
          <a:lnRef idx="1">
            <a:schemeClr val="accent1"/>
          </a:lnRef>
          <a:fillRef idx="0">
            <a:schemeClr val="accent1"/>
          </a:fillRef>
          <a:effectRef idx="0">
            <a:schemeClr val="accent1"/>
          </a:effectRef>
          <a:fontRef idx="minor">
            <a:schemeClr val="tx1"/>
          </a:fontRef>
        </p:style>
      </p:cxnSp>
      <p:sp>
        <p:nvSpPr>
          <p:cNvPr id="40" name="Abgerundetes Rechteck 39"/>
          <p:cNvSpPr/>
          <p:nvPr/>
        </p:nvSpPr>
        <p:spPr>
          <a:xfrm>
            <a:off x="2113401" y="2724643"/>
            <a:ext cx="730407" cy="372780"/>
          </a:xfrm>
          <a:prstGeom prst="roundRect">
            <a:avLst/>
          </a:prstGeom>
          <a:ln>
            <a:solidFill>
              <a:srgbClr val="437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800" dirty="0" smtClean="0"/>
              <a:t>Radio Technikum Wien</a:t>
            </a:r>
            <a:endParaRPr lang="de-AT" sz="800" dirty="0"/>
          </a:p>
        </p:txBody>
      </p:sp>
      <p:pic>
        <p:nvPicPr>
          <p:cNvPr id="3076" name="Picture 4" descr="Logo oe3.ORF.at - Zur OE3-Startsei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6362" y="2005409"/>
            <a:ext cx="623888"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20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effectLst>
                  <a:outerShdw blurRad="38100" dist="38100" dir="2700000" algn="tl">
                    <a:srgbClr val="000000">
                      <a:alpha val="43137"/>
                    </a:srgbClr>
                  </a:outerShdw>
                </a:effectLst>
              </a:rPr>
              <a:t>Das MUX-Ensemble</a:t>
            </a:r>
            <a:endParaRPr lang="de-AT" dirty="0"/>
          </a:p>
        </p:txBody>
      </p:sp>
      <p:sp>
        <p:nvSpPr>
          <p:cNvPr id="4" name="Datumsplatzhalter 3"/>
          <p:cNvSpPr>
            <a:spLocks noGrp="1"/>
          </p:cNvSpPr>
          <p:nvPr>
            <p:ph type="dt" sz="half" idx="10"/>
          </p:nvPr>
        </p:nvSpPr>
        <p:spPr/>
        <p:txBody>
          <a:bodyPr/>
          <a:lstStyle/>
          <a:p>
            <a:r>
              <a:rPr lang="de-DE" dirty="0" smtClean="0"/>
              <a:t>27.11.2014</a:t>
            </a:r>
            <a:r>
              <a:rPr lang="de-DE" dirty="0"/>
              <a:t>,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z="1000" smtClean="0">
                <a:latin typeface="+mn-lt"/>
              </a:rPr>
              <a:pPr/>
              <a:t>19</a:t>
            </a:fld>
            <a:endParaRPr lang="de-AT" sz="1000" dirty="0">
              <a:latin typeface="+mn-lt"/>
            </a:endParaRPr>
          </a:p>
        </p:txBody>
      </p:sp>
      <p:graphicFrame>
        <p:nvGraphicFramePr>
          <p:cNvPr id="6" name="Tabelle 5"/>
          <p:cNvGraphicFramePr>
            <a:graphicFrameLocks noGrp="1"/>
          </p:cNvGraphicFramePr>
          <p:nvPr>
            <p:extLst>
              <p:ext uri="{D42A27DB-BD31-4B8C-83A1-F6EECF244321}">
                <p14:modId xmlns:p14="http://schemas.microsoft.com/office/powerpoint/2010/main" val="912306807"/>
              </p:ext>
            </p:extLst>
          </p:nvPr>
        </p:nvGraphicFramePr>
        <p:xfrm>
          <a:off x="611560" y="1124744"/>
          <a:ext cx="7920879" cy="4500752"/>
        </p:xfrm>
        <a:graphic>
          <a:graphicData uri="http://schemas.openxmlformats.org/drawingml/2006/table">
            <a:tbl>
              <a:tblPr>
                <a:tableStyleId>{5C22544A-7EE6-4342-B048-85BDC9FD1C3A}</a:tableStyleId>
              </a:tblPr>
              <a:tblGrid>
                <a:gridCol w="283655"/>
                <a:gridCol w="2308633"/>
                <a:gridCol w="720080"/>
                <a:gridCol w="1584176"/>
                <a:gridCol w="864096"/>
                <a:gridCol w="792088"/>
                <a:gridCol w="1368151"/>
              </a:tblGrid>
              <a:tr h="237380">
                <a:tc>
                  <a:txBody>
                    <a:bodyPr/>
                    <a:lstStyle/>
                    <a:p>
                      <a:pPr algn="l" rtl="0" fontAlgn="b"/>
                      <a:r>
                        <a:rPr lang="de-AT" sz="1000" b="1" u="none" strike="noStrike" dirty="0">
                          <a:effectLst/>
                        </a:rPr>
                        <a:t> </a:t>
                      </a:r>
                      <a:endParaRPr lang="de-AT" sz="1000" b="1" i="0" u="none" strike="noStrike" dirty="0">
                        <a:solidFill>
                          <a:srgbClr val="000000"/>
                        </a:solidFill>
                        <a:effectLst/>
                        <a:latin typeface="Calibri"/>
                      </a:endParaRPr>
                    </a:p>
                  </a:txBody>
                  <a:tcPr marL="6557" marR="6557" marT="655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b"/>
                      <a:r>
                        <a:rPr lang="de-AT" sz="1000" b="1" u="none" strike="noStrike" dirty="0">
                          <a:effectLst/>
                        </a:rPr>
                        <a:t>Unternehmen</a:t>
                      </a:r>
                      <a:endParaRPr lang="de-AT" sz="1000" b="1" i="0" u="none" strike="noStrike" dirty="0">
                        <a:solidFill>
                          <a:srgbClr val="000000"/>
                        </a:solidFill>
                        <a:effectLst/>
                        <a:latin typeface="Calibri"/>
                      </a:endParaRPr>
                    </a:p>
                  </a:txBody>
                  <a:tcPr marL="6557" marR="6557" marT="6557" marB="0" anchor="b">
                    <a:lnT w="12700" cap="flat" cmpd="sng" algn="ctr">
                      <a:solidFill>
                        <a:schemeClr val="tx1"/>
                      </a:solidFill>
                      <a:prstDash val="solid"/>
                      <a:round/>
                      <a:headEnd type="none" w="med" len="med"/>
                      <a:tailEnd type="none" w="med" len="med"/>
                    </a:lnT>
                  </a:tcPr>
                </a:tc>
                <a:tc>
                  <a:txBody>
                    <a:bodyPr/>
                    <a:lstStyle/>
                    <a:p>
                      <a:pPr algn="ctr" rtl="0" fontAlgn="b"/>
                      <a:r>
                        <a:rPr lang="de-AT" sz="1000" b="1" u="none" strike="noStrike" dirty="0">
                          <a:effectLst/>
                        </a:rPr>
                        <a:t>Mitglied</a:t>
                      </a:r>
                      <a:endParaRPr lang="de-AT" sz="1000" b="1" i="0" u="none" strike="noStrike" dirty="0">
                        <a:solidFill>
                          <a:srgbClr val="000000"/>
                        </a:solidFill>
                        <a:effectLst/>
                        <a:latin typeface="Calibri"/>
                      </a:endParaRPr>
                    </a:p>
                  </a:txBody>
                  <a:tcPr marL="6557" marR="6557" marT="6557" marB="0" anchor="b">
                    <a:lnT w="12700" cap="flat" cmpd="sng" algn="ctr">
                      <a:solidFill>
                        <a:schemeClr val="tx1"/>
                      </a:solidFill>
                      <a:prstDash val="solid"/>
                      <a:round/>
                      <a:headEnd type="none" w="med" len="med"/>
                      <a:tailEnd type="none" w="med" len="med"/>
                    </a:lnT>
                  </a:tcPr>
                </a:tc>
                <a:tc>
                  <a:txBody>
                    <a:bodyPr/>
                    <a:lstStyle/>
                    <a:p>
                      <a:pPr algn="ctr" rtl="0" fontAlgn="b"/>
                      <a:r>
                        <a:rPr lang="de-AT" sz="1000" b="1" u="none" strike="noStrike" dirty="0">
                          <a:effectLst/>
                        </a:rPr>
                        <a:t>Format</a:t>
                      </a:r>
                      <a:endParaRPr lang="de-AT" sz="1000" b="1" i="0" u="none" strike="noStrike" dirty="0">
                        <a:solidFill>
                          <a:srgbClr val="000000"/>
                        </a:solidFill>
                        <a:effectLst/>
                        <a:latin typeface="Calibri"/>
                      </a:endParaRPr>
                    </a:p>
                  </a:txBody>
                  <a:tcPr marL="6557" marR="6557" marT="6557" marB="0" anchor="b">
                    <a:lnT w="12700" cap="flat" cmpd="sng" algn="ctr">
                      <a:solidFill>
                        <a:schemeClr val="tx1"/>
                      </a:solidFill>
                      <a:prstDash val="solid"/>
                      <a:round/>
                      <a:headEnd type="none" w="med" len="med"/>
                      <a:tailEnd type="none" w="med" len="med"/>
                    </a:lnT>
                  </a:tcPr>
                </a:tc>
                <a:tc>
                  <a:txBody>
                    <a:bodyPr/>
                    <a:lstStyle/>
                    <a:p>
                      <a:pPr algn="ctr" rtl="0" fontAlgn="b"/>
                      <a:r>
                        <a:rPr lang="de-AT" sz="1000" b="1" u="none" strike="noStrike" dirty="0">
                          <a:effectLst/>
                        </a:rPr>
                        <a:t>CU Hörfunk</a:t>
                      </a:r>
                      <a:endParaRPr lang="de-AT" sz="1000" b="1" i="0" u="none" strike="noStrike" dirty="0">
                        <a:solidFill>
                          <a:srgbClr val="000000"/>
                        </a:solidFill>
                        <a:effectLst/>
                        <a:latin typeface="Calibri"/>
                      </a:endParaRPr>
                    </a:p>
                  </a:txBody>
                  <a:tcPr marL="6557" marR="6557" marT="6557" marB="0" anchor="b">
                    <a:lnT w="12700" cap="flat" cmpd="sng" algn="ctr">
                      <a:solidFill>
                        <a:schemeClr val="tx1"/>
                      </a:solidFill>
                      <a:prstDash val="solid"/>
                      <a:round/>
                      <a:headEnd type="none" w="med" len="med"/>
                      <a:tailEnd type="none" w="med" len="med"/>
                    </a:lnT>
                  </a:tcPr>
                </a:tc>
                <a:tc>
                  <a:txBody>
                    <a:bodyPr/>
                    <a:lstStyle/>
                    <a:p>
                      <a:pPr algn="ctr" rtl="0" fontAlgn="b"/>
                      <a:r>
                        <a:rPr lang="de-AT" sz="1000" b="1" u="none" strike="noStrike" dirty="0">
                          <a:effectLst/>
                        </a:rPr>
                        <a:t>CU Daten</a:t>
                      </a:r>
                      <a:endParaRPr lang="de-AT" sz="1000" b="1" i="0" u="none" strike="noStrike" dirty="0">
                        <a:solidFill>
                          <a:srgbClr val="000000"/>
                        </a:solidFill>
                        <a:effectLst/>
                        <a:latin typeface="Calibri"/>
                      </a:endParaRPr>
                    </a:p>
                  </a:txBody>
                  <a:tcPr marL="6557" marR="6557" marT="6557" marB="0" anchor="b">
                    <a:lnT w="12700" cap="flat" cmpd="sng" algn="ctr">
                      <a:solidFill>
                        <a:schemeClr val="tx1"/>
                      </a:solidFill>
                      <a:prstDash val="solid"/>
                      <a:round/>
                      <a:headEnd type="none" w="med" len="med"/>
                      <a:tailEnd type="none" w="med" len="med"/>
                    </a:lnT>
                  </a:tcPr>
                </a:tc>
                <a:tc>
                  <a:txBody>
                    <a:bodyPr/>
                    <a:lstStyle/>
                    <a:p>
                      <a:pPr algn="ctr" rtl="0" fontAlgn="b"/>
                      <a:r>
                        <a:rPr lang="de-AT" sz="1000" b="1" u="none" strike="noStrike" dirty="0">
                          <a:effectLst/>
                        </a:rPr>
                        <a:t>Bemerkung</a:t>
                      </a:r>
                      <a:endParaRPr lang="de-AT" sz="1000" b="1" i="0" u="none" strike="noStrike" dirty="0">
                        <a:solidFill>
                          <a:srgbClr val="000000"/>
                        </a:solidFill>
                        <a:effectLst/>
                        <a:latin typeface="Calibri"/>
                      </a:endParaRPr>
                    </a:p>
                  </a:txBody>
                  <a:tcPr marL="6557" marR="6557" marT="655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9839">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Life Radio GmbH und Antenne Steiermark</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2</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a:effectLst/>
                        </a:rPr>
                        <a:t>Austrian Rock Radio</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tc>
                <a:tc>
                  <a:txBody>
                    <a:bodyPr/>
                    <a:lstStyle/>
                    <a:p>
                      <a:pPr algn="l" fontAlgn="ctr"/>
                      <a:r>
                        <a:rPr lang="de-AT" sz="800" u="none" strike="noStrike" dirty="0">
                          <a:effectLst/>
                        </a:rPr>
                        <a:t>Neues Programm</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a:effectLst/>
                        </a:rPr>
                        <a:t>2</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err="1" smtClean="0">
                          <a:effectLst/>
                        </a:rPr>
                        <a:t>Livetunes</a:t>
                      </a:r>
                      <a:r>
                        <a:rPr lang="de-AT" sz="800" u="none" strike="noStrike" dirty="0" smtClean="0">
                          <a:effectLst/>
                        </a:rPr>
                        <a:t> </a:t>
                      </a:r>
                      <a:r>
                        <a:rPr lang="de-AT" sz="800" u="none" strike="noStrike" dirty="0">
                          <a:effectLst/>
                        </a:rPr>
                        <a:t>Network GmbH</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a:effectLst/>
                        </a:rPr>
                        <a:t>Lounge FM</a:t>
                      </a:r>
                      <a:endParaRPr lang="de-AT" sz="800" b="0" i="0" u="none" strike="noStrike">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de-AT" sz="800" u="none" strike="noStrike">
                          <a:effectLst/>
                        </a:rPr>
                        <a:t>Neues Programm</a:t>
                      </a:r>
                      <a:endParaRPr lang="de-AT" sz="800" b="0" i="0" u="none" strike="noStrike">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a:effectLst/>
                        </a:rPr>
                        <a:t>3</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N&amp;C Privatradio Betr. GmbH </a:t>
                      </a:r>
                      <a:r>
                        <a:rPr lang="de-AT" sz="800" u="none" strike="noStrike" dirty="0" err="1">
                          <a:effectLst/>
                        </a:rPr>
                        <a:t>Energy</a:t>
                      </a:r>
                      <a:r>
                        <a:rPr lang="de-AT" sz="800" u="none" strike="noStrike" dirty="0">
                          <a:effectLst/>
                        </a:rPr>
                        <a:t> Österr.</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a:effectLst/>
                        </a:rPr>
                        <a:t>NRJ Wien</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de-AT" sz="800" u="none" strike="noStrike">
                          <a:effectLst/>
                        </a:rPr>
                        <a:t>Simulcast</a:t>
                      </a:r>
                      <a:endParaRPr lang="de-AT" sz="800" b="0" i="0" u="none" strike="noStrike">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a:effectLst/>
                        </a:rPr>
                        <a:t>4</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Radio Arabella GmbH</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smtClean="0">
                          <a:effectLst/>
                        </a:rPr>
                        <a:t>Radio Melodie</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dirty="0">
                          <a:effectLst/>
                        </a:rPr>
                        <a:t>54</a:t>
                      </a:r>
                      <a:endParaRPr lang="de-AT" sz="800" b="0" i="0" u="none" strike="noStrike" dirty="0">
                        <a:solidFill>
                          <a:srgbClr val="000000"/>
                        </a:solidFill>
                        <a:effectLst/>
                        <a:latin typeface="Calibri"/>
                      </a:endParaRPr>
                    </a:p>
                  </a:txBody>
                  <a:tcPr marL="6557" marR="6557" marT="6557" marB="0" anchor="ctr"/>
                </a:tc>
                <a:tc>
                  <a:txBody>
                    <a:bodyPr/>
                    <a:lstStyle/>
                    <a:p>
                      <a:pPr algn="r"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tc>
                <a:tc>
                  <a:txBody>
                    <a:bodyPr/>
                    <a:lstStyle/>
                    <a:p>
                      <a:pPr algn="l" fontAlgn="ctr"/>
                      <a:r>
                        <a:rPr lang="de-AT" sz="800" u="none" strike="noStrike" dirty="0">
                          <a:effectLst/>
                        </a:rPr>
                        <a:t>Neues Programm</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37380">
                <a:tc>
                  <a:txBody>
                    <a:bodyPr/>
                    <a:lstStyle/>
                    <a:p>
                      <a:pPr algn="ctr" rtl="0" fontAlgn="ctr"/>
                      <a:r>
                        <a:rPr lang="de-AT" sz="800" u="none" strike="noStrike" dirty="0">
                          <a:effectLst/>
                        </a:rPr>
                        <a:t>5</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Antenne "Österreich" und </a:t>
                      </a:r>
                      <a:r>
                        <a:rPr lang="de-AT" sz="800" u="none" strike="noStrike" dirty="0" err="1">
                          <a:effectLst/>
                        </a:rPr>
                        <a:t>Medieninnovations</a:t>
                      </a:r>
                      <a:r>
                        <a:rPr lang="de-AT" sz="800" u="none" strike="noStrike" dirty="0">
                          <a:effectLst/>
                        </a:rPr>
                        <a:t> </a:t>
                      </a:r>
                      <a:r>
                        <a:rPr lang="de-AT" sz="800" u="none" strike="noStrike" dirty="0" err="1">
                          <a:effectLst/>
                        </a:rPr>
                        <a:t>GmBH</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a:effectLst/>
                        </a:rPr>
                        <a:t>Radio Ö24</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de-AT" sz="800" u="none" strike="noStrike" dirty="0" err="1">
                          <a:effectLst/>
                        </a:rPr>
                        <a:t>Simulcast</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b="0" i="0" u="none" strike="noStrike" dirty="0">
                          <a:solidFill>
                            <a:schemeClr val="dk1"/>
                          </a:solidFill>
                          <a:effectLst/>
                          <a:latin typeface="+mn-lt"/>
                        </a:rPr>
                        <a:t>6</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Stiftung Radio Stephansdom</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a:effectLst/>
                        </a:rPr>
                        <a:t>Radio Stephansdom (Klassik)</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dirty="0">
                          <a:effectLst/>
                        </a:rPr>
                        <a:t>54</a:t>
                      </a:r>
                      <a:endParaRPr lang="de-AT" sz="800" b="0" i="0" u="none" strike="noStrike" dirty="0">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rtl="0" fontAlgn="ctr"/>
                      <a:r>
                        <a:rPr lang="de-AT" sz="800" u="none" strike="noStrike" dirty="0" err="1">
                          <a:effectLst/>
                        </a:rPr>
                        <a:t>Simulcast</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68856">
                <a:tc>
                  <a:txBody>
                    <a:bodyPr/>
                    <a:lstStyle/>
                    <a:p>
                      <a:pPr algn="ctr" rtl="0" fontAlgn="ctr"/>
                      <a:r>
                        <a:rPr lang="de-AT" sz="800" b="0" i="0" u="none" strike="noStrike" dirty="0">
                          <a:solidFill>
                            <a:schemeClr val="dk1"/>
                          </a:solidFill>
                          <a:effectLst/>
                          <a:latin typeface="+mn-lt"/>
                        </a:rPr>
                        <a:t>7</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Wiener Bezirksblatt GmbH</a:t>
                      </a:r>
                      <a:endParaRPr lang="de-AT"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a:effectLst/>
                        </a:rPr>
                        <a:t>Wiener Bezirksblattradio</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dirty="0">
                          <a:effectLst/>
                        </a:rPr>
                        <a:t>54</a:t>
                      </a:r>
                      <a:endParaRPr lang="de-AT" sz="800" b="0" i="0" u="none" strike="noStrike" dirty="0">
                        <a:solidFill>
                          <a:srgbClr val="000000"/>
                        </a:solidFill>
                        <a:effectLst/>
                        <a:latin typeface="Calibri"/>
                      </a:endParaRPr>
                    </a:p>
                  </a:txBody>
                  <a:tcPr marL="6557" marR="6557" marT="6557" marB="0" anchor="ct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tc>
                <a:tc>
                  <a:txBody>
                    <a:bodyPr/>
                    <a:lstStyle/>
                    <a:p>
                      <a:pPr algn="l" fontAlgn="ctr"/>
                      <a:r>
                        <a:rPr lang="de-AT" sz="800" u="none" strike="noStrike" dirty="0">
                          <a:effectLst/>
                        </a:rPr>
                        <a:t>Neues Programm on Air</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smtClean="0">
                          <a:effectLst/>
                        </a:rPr>
                        <a:t>8</a:t>
                      </a:r>
                    </a:p>
                  </a:txBody>
                  <a:tcPr marL="6557" marR="6557" marT="6557" marB="0" anchor="ctr">
                    <a:lnL w="12700" cap="flat" cmpd="sng" algn="ctr">
                      <a:solidFill>
                        <a:schemeClr val="tx1"/>
                      </a:solidFill>
                      <a:prstDash val="solid"/>
                      <a:round/>
                      <a:headEnd type="none" w="med" len="med"/>
                      <a:tailEnd type="none" w="med" len="med"/>
                    </a:lnL>
                  </a:tcPr>
                </a:tc>
                <a:tc rowSpan="2">
                  <a:txBody>
                    <a:bodyPr/>
                    <a:lstStyle/>
                    <a:p>
                      <a:pPr algn="l" rtl="0" fontAlgn="ctr"/>
                      <a:r>
                        <a:rPr lang="de-AT" sz="800" u="none" strike="noStrike">
                          <a:effectLst/>
                        </a:rPr>
                        <a:t>ERF Medien Österreich GmbH</a:t>
                      </a:r>
                      <a:endParaRPr lang="de-AT" sz="800" b="0" i="0" u="none" strike="noStrike">
                        <a:solidFill>
                          <a:srgbClr val="000000"/>
                        </a:solidFill>
                        <a:effectLst/>
                        <a:latin typeface="Calibri"/>
                      </a:endParaRPr>
                    </a:p>
                  </a:txBody>
                  <a:tcPr marL="6557" marR="6557" marT="6557" marB="0" anchor="ctr"/>
                </a:tc>
                <a:tc rowSpan="2">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a:effectLst/>
                        </a:rPr>
                        <a:t>"</a:t>
                      </a:r>
                      <a:r>
                        <a:rPr lang="de-AT" sz="800" u="none" strike="noStrike" dirty="0" err="1">
                          <a:effectLst/>
                        </a:rPr>
                        <a:t>now</a:t>
                      </a:r>
                      <a:r>
                        <a:rPr lang="de-AT" sz="800" u="none" strike="noStrike" dirty="0">
                          <a:effectLst/>
                        </a:rPr>
                        <a:t> </a:t>
                      </a:r>
                      <a:r>
                        <a:rPr lang="de-AT" sz="800" u="none" strike="noStrike" dirty="0" err="1">
                          <a:effectLst/>
                        </a:rPr>
                        <a:t>radio</a:t>
                      </a:r>
                      <a:r>
                        <a:rPr lang="de-AT" sz="800" u="none" strike="noStrike" dirty="0">
                          <a:effectLst/>
                        </a:rPr>
                        <a:t>"</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42</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rowSpan="2">
                  <a:txBody>
                    <a:bodyPr/>
                    <a:lstStyle/>
                    <a:p>
                      <a:pPr algn="l" fontAlgn="ctr"/>
                      <a:r>
                        <a:rPr lang="de-AT" sz="800" u="none" strike="noStrike" dirty="0">
                          <a:effectLst/>
                        </a:rPr>
                        <a:t>Neue </a:t>
                      </a:r>
                      <a:r>
                        <a:rPr lang="de-AT" sz="800" u="none" strike="noStrike" dirty="0" err="1">
                          <a:effectLst/>
                        </a:rPr>
                        <a:t>Progr</a:t>
                      </a:r>
                      <a:r>
                        <a:rPr lang="de-AT" sz="800" u="none" strike="noStrike" dirty="0">
                          <a:effectLst/>
                        </a:rPr>
                        <a:t>. on Air; dynamische Bandbreite</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b="0" i="0" u="none" strike="noStrike" dirty="0" smtClean="0">
                          <a:solidFill>
                            <a:srgbClr val="000000"/>
                          </a:solidFill>
                          <a:effectLst/>
                          <a:latin typeface="Calibri"/>
                        </a:rPr>
                        <a:t>9</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vMerge="1">
                  <a:txBody>
                    <a:bodyPr/>
                    <a:lstStyle/>
                    <a:p>
                      <a:endParaRPr lang="de-AT"/>
                    </a:p>
                  </a:txBody>
                  <a:tcPr/>
                </a:tc>
                <a:tc vMerge="1">
                  <a:txBody>
                    <a:bodyPr/>
                    <a:lstStyle/>
                    <a:p>
                      <a:endParaRPr lang="de-AT"/>
                    </a:p>
                  </a:txBody>
                  <a:tcPr/>
                </a:tc>
                <a:tc>
                  <a:txBody>
                    <a:bodyPr/>
                    <a:lstStyle/>
                    <a:p>
                      <a:pPr algn="l" rtl="0" fontAlgn="ctr"/>
                      <a:r>
                        <a:rPr lang="de-AT" sz="800" u="none" strike="noStrike" dirty="0">
                          <a:effectLst/>
                        </a:rPr>
                        <a:t>ERF </a:t>
                      </a:r>
                      <a:r>
                        <a:rPr lang="de-AT" sz="800" u="none" strike="noStrike" dirty="0" smtClean="0">
                          <a:effectLst/>
                        </a:rPr>
                        <a:t>Plus Österreich</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24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tc>
                <a:tc vMerge="1">
                  <a:txBody>
                    <a:bodyPr/>
                    <a:lstStyle/>
                    <a:p>
                      <a:endParaRPr lang="de-AT"/>
                    </a:p>
                  </a:txBody>
                  <a:tcPr/>
                </a:tc>
              </a:tr>
              <a:tr h="209839">
                <a:tc>
                  <a:txBody>
                    <a:bodyPr/>
                    <a:lstStyle/>
                    <a:p>
                      <a:pPr algn="ctr" rtl="0" fontAlgn="ctr"/>
                      <a:r>
                        <a:rPr lang="de-AT" sz="800" u="none" strike="noStrike" dirty="0">
                          <a:effectLst/>
                        </a:rPr>
                        <a:t>10</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a:effectLst/>
                        </a:rPr>
                        <a:t>Herold Business Data GmbH</a:t>
                      </a:r>
                      <a:endParaRPr lang="de-AT" sz="800" b="0" i="0" u="none" strike="noStrike">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a:effectLst/>
                        </a:rPr>
                        <a:t>Herold relax (Soft Hits)</a:t>
                      </a:r>
                      <a:endParaRPr lang="de-AT" sz="800" b="0" i="0" u="none" strike="noStrike">
                        <a:solidFill>
                          <a:srgbClr val="000000"/>
                        </a:solidFill>
                        <a:effectLst/>
                        <a:latin typeface="Calibri"/>
                      </a:endParaRPr>
                    </a:p>
                  </a:txBody>
                  <a:tcPr marL="6557" marR="6557" marT="6557" marB="0" anchor="ctr"/>
                </a:tc>
                <a:tc>
                  <a:txBody>
                    <a:bodyPr/>
                    <a:lstStyle/>
                    <a:p>
                      <a:pPr algn="r" rtl="0" fontAlgn="ctr"/>
                      <a:r>
                        <a:rPr lang="de-AT" sz="800" u="none" strike="noStrike" dirty="0">
                          <a:effectLst/>
                        </a:rPr>
                        <a:t>54</a:t>
                      </a:r>
                      <a:endParaRPr lang="de-AT" sz="800" b="0" i="0" u="none" strike="noStrike" dirty="0">
                        <a:solidFill>
                          <a:srgbClr val="000000"/>
                        </a:solidFill>
                        <a:effectLst/>
                        <a:latin typeface="Calibri"/>
                      </a:endParaRPr>
                    </a:p>
                  </a:txBody>
                  <a:tcPr marL="6557" marR="6557" marT="6557" marB="0" anchor="ctr"/>
                </a:tc>
                <a:tc>
                  <a:txBody>
                    <a:bodyPr/>
                    <a:lstStyle/>
                    <a:p>
                      <a:pPr algn="r"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de-AT" sz="800" u="none" strike="noStrike" dirty="0">
                          <a:effectLst/>
                        </a:rPr>
                        <a:t>Neues Programm</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a:effectLst/>
                        </a:rPr>
                        <a:t>11</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a:effectLst/>
                        </a:rPr>
                        <a:t>Verein Radio Maria Österreich</a:t>
                      </a:r>
                      <a:endParaRPr lang="de-AT" sz="800" b="0" i="0" u="none" strike="noStrike">
                        <a:solidFill>
                          <a:srgbClr val="000000"/>
                        </a:solidFill>
                        <a:effectLst/>
                        <a:latin typeface="Calibri"/>
                      </a:endParaRPr>
                    </a:p>
                  </a:txBody>
                  <a:tcPr marL="6557" marR="6557" marT="6557" marB="0" anchor="ct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a:effectLst/>
                        </a:rPr>
                        <a:t>Radio Maria</a:t>
                      </a:r>
                      <a:endParaRPr lang="de-AT" sz="800" b="0" i="0" u="none" strike="noStrike">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de-AT" sz="800" b="0" i="0" u="none" strike="noStrike" dirty="0" err="1" smtClean="0">
                          <a:solidFill>
                            <a:schemeClr val="dk1"/>
                          </a:solidFill>
                          <a:effectLst/>
                          <a:latin typeface="+mn-lt"/>
                        </a:rPr>
                        <a:t>Simulcast</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a:effectLst/>
                        </a:rPr>
                        <a:t>12</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err="1">
                          <a:effectLst/>
                        </a:rPr>
                        <a:t>Mega</a:t>
                      </a:r>
                      <a:r>
                        <a:rPr lang="de-AT" sz="800" u="none" strike="noStrike" dirty="0">
                          <a:effectLst/>
                        </a:rPr>
                        <a:t> </a:t>
                      </a:r>
                      <a:r>
                        <a:rPr lang="de-AT" sz="800" u="none" strike="noStrike" dirty="0" smtClean="0">
                          <a:effectLst/>
                        </a:rPr>
                        <a:t>Radio Bayern GmbH</a:t>
                      </a:r>
                      <a:endParaRPr lang="de-AT" sz="800" b="0" i="0" u="none" strike="noStrike" dirty="0">
                        <a:solidFill>
                          <a:srgbClr val="000000"/>
                        </a:solidFill>
                        <a:effectLst/>
                        <a:latin typeface="Calibri"/>
                      </a:endParaRPr>
                    </a:p>
                  </a:txBody>
                  <a:tcPr marL="6557" marR="6557" marT="6557" marB="0" anchor="ctr"/>
                </a:tc>
                <a:tc>
                  <a:txBody>
                    <a:bodyPr/>
                    <a:lstStyle/>
                    <a:p>
                      <a:pPr algn="ctr" fontAlgn="ctr"/>
                      <a:r>
                        <a:rPr lang="de-AT" sz="800" u="none" strike="noStrike" dirty="0">
                          <a:effectLst/>
                        </a:rPr>
                        <a:t>ab 2015</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a:effectLst/>
                        </a:rPr>
                        <a:t>CHR-AC</a:t>
                      </a:r>
                      <a:endParaRPr lang="de-AT" sz="800" b="0" i="0" u="none" strike="noStrike">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tc>
                <a:tc>
                  <a:txBody>
                    <a:bodyPr/>
                    <a:lstStyle/>
                    <a:p>
                      <a:pPr algn="l" fontAlgn="ctr"/>
                      <a:r>
                        <a:rPr lang="de-AT" sz="800" u="none" strike="noStrike" dirty="0">
                          <a:effectLst/>
                        </a:rPr>
                        <a:t>Neues </a:t>
                      </a:r>
                      <a:r>
                        <a:rPr lang="de-AT" sz="800" u="none" strike="noStrike" dirty="0" err="1">
                          <a:effectLst/>
                        </a:rPr>
                        <a:t>Progr</a:t>
                      </a:r>
                      <a:r>
                        <a:rPr lang="de-AT" sz="800" u="none" strike="noStrike" dirty="0">
                          <a:effectLst/>
                        </a:rPr>
                        <a:t>. on Air</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09839">
                <a:tc>
                  <a:txBody>
                    <a:bodyPr/>
                    <a:lstStyle/>
                    <a:p>
                      <a:pPr algn="ctr" rtl="0" fontAlgn="ctr"/>
                      <a:r>
                        <a:rPr lang="de-AT" sz="800" u="none" strike="noStrike" dirty="0">
                          <a:effectLst/>
                        </a:rPr>
                        <a:t>13</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de-AT" sz="800" u="none" strike="noStrike" dirty="0">
                          <a:effectLst/>
                        </a:rPr>
                        <a:t>Krone Hit Radiobetriebs GmbH</a:t>
                      </a:r>
                      <a:endParaRPr lang="de-AT" sz="800" b="0" i="0" u="none" strike="noStrike" dirty="0">
                        <a:solidFill>
                          <a:srgbClr val="000000"/>
                        </a:solidFill>
                        <a:effectLst/>
                        <a:latin typeface="Calibri"/>
                      </a:endParaRPr>
                    </a:p>
                  </a:txBody>
                  <a:tcPr marL="6557" marR="6557" marT="6557" marB="0" anchor="ctr"/>
                </a:tc>
                <a:tc>
                  <a:txBody>
                    <a:bodyPr/>
                    <a:lstStyle/>
                    <a:p>
                      <a:pPr algn="ctr" fontAlgn="ctr"/>
                      <a:r>
                        <a:rPr lang="de-AT" sz="1200" u="none" strike="noStrike" dirty="0" smtClean="0">
                          <a:effectLst/>
                        </a:rPr>
                        <a:t>-</a:t>
                      </a:r>
                      <a:endParaRPr lang="de-AT" sz="1200" b="0" i="0" u="none" strike="noStrike" dirty="0">
                        <a:solidFill>
                          <a:srgbClr val="000000"/>
                        </a:solidFill>
                        <a:effectLst/>
                        <a:latin typeface="Arial"/>
                      </a:endParaRPr>
                    </a:p>
                  </a:txBody>
                  <a:tcPr marL="6557" marR="6557" marT="6557" marB="0" anchor="ctr"/>
                </a:tc>
                <a:tc>
                  <a:txBody>
                    <a:bodyPr/>
                    <a:lstStyle/>
                    <a:p>
                      <a:pPr algn="l" rtl="0" fontAlgn="ctr"/>
                      <a:r>
                        <a:rPr lang="de-AT" sz="800" u="none" strike="noStrike" dirty="0" err="1">
                          <a:effectLst/>
                        </a:rPr>
                        <a:t>Kronehit</a:t>
                      </a:r>
                      <a:r>
                        <a:rPr lang="de-AT" sz="800" u="none" strike="noStrike" dirty="0">
                          <a:effectLst/>
                        </a:rPr>
                        <a:t> </a:t>
                      </a:r>
                      <a:r>
                        <a:rPr lang="de-AT" sz="800" u="none" strike="noStrike" dirty="0" err="1">
                          <a:effectLst/>
                        </a:rPr>
                        <a:t>Fresh</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de-AT" sz="800" u="none" strike="noStrike" dirty="0">
                          <a:effectLst/>
                        </a:rPr>
                        <a:t>Neues </a:t>
                      </a:r>
                      <a:r>
                        <a:rPr lang="de-AT" sz="800" u="none" strike="noStrike" dirty="0" err="1">
                          <a:effectLst/>
                        </a:rPr>
                        <a:t>Progr</a:t>
                      </a:r>
                      <a:r>
                        <a:rPr lang="de-AT" sz="800" u="none" strike="noStrike" dirty="0">
                          <a:effectLst/>
                        </a:rPr>
                        <a:t>. on Air</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352792">
                <a:tc>
                  <a:txBody>
                    <a:bodyPr/>
                    <a:lstStyle/>
                    <a:p>
                      <a:pPr algn="ctr" rtl="0" fontAlgn="ctr"/>
                      <a:r>
                        <a:rPr lang="de-AT" sz="800" u="none" strike="noStrike" dirty="0">
                          <a:effectLst/>
                        </a:rPr>
                        <a:t>14</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tcPr>
                </a:tc>
                <a:tc>
                  <a:txBody>
                    <a:bodyPr/>
                    <a:lstStyle/>
                    <a:p>
                      <a:pPr algn="l" rtl="0" fontAlgn="ctr"/>
                      <a:r>
                        <a:rPr lang="en-US" sz="800" u="none" strike="noStrike" dirty="0" smtClean="0">
                          <a:effectLst/>
                        </a:rPr>
                        <a:t>Radio </a:t>
                      </a:r>
                      <a:r>
                        <a:rPr lang="en-US" sz="800" u="none" strike="noStrike" dirty="0">
                          <a:effectLst/>
                        </a:rPr>
                        <a:t>Technikum </a:t>
                      </a:r>
                      <a:r>
                        <a:rPr lang="en-US" sz="800" u="none" strike="noStrike" dirty="0" smtClean="0">
                          <a:effectLst/>
                        </a:rPr>
                        <a:t>Wien GmbH in </a:t>
                      </a:r>
                      <a:r>
                        <a:rPr lang="en-US" sz="800" u="none" strike="noStrike" dirty="0" err="1" smtClean="0">
                          <a:effectLst/>
                        </a:rPr>
                        <a:t>Gründung</a:t>
                      </a:r>
                      <a:endParaRPr lang="en-US" sz="800" b="0" i="0" u="none" strike="noStrike" dirty="0">
                        <a:solidFill>
                          <a:srgbClr val="000000"/>
                        </a:solidFill>
                        <a:effectLst/>
                        <a:latin typeface="Calibri"/>
                      </a:endParaRPr>
                    </a:p>
                  </a:txBody>
                  <a:tcPr marL="6557" marR="6557" marT="6557" marB="0" anchor="ctr"/>
                </a:tc>
                <a:tc>
                  <a:txBody>
                    <a:bodyPr/>
                    <a:lstStyle/>
                    <a:p>
                      <a:pPr algn="ctr" rtl="0" fontAlgn="ctr"/>
                      <a:r>
                        <a:rPr lang="de-AT" sz="800" u="none" strike="noStrike" dirty="0" smtClean="0">
                          <a:effectLst/>
                        </a:rPr>
                        <a:t>1</a:t>
                      </a:r>
                      <a:endParaRPr lang="de-AT" sz="800" b="0" i="0" u="none" strike="noStrike" dirty="0">
                        <a:solidFill>
                          <a:srgbClr val="000000"/>
                        </a:solidFill>
                        <a:effectLst/>
                        <a:latin typeface="Calibri"/>
                      </a:endParaRPr>
                    </a:p>
                  </a:txBody>
                  <a:tcPr marL="6557" marR="6557" marT="6557" marB="0" anchor="ctr"/>
                </a:tc>
                <a:tc>
                  <a:txBody>
                    <a:bodyPr/>
                    <a:lstStyle/>
                    <a:p>
                      <a:pPr algn="l" rtl="0" fontAlgn="ctr"/>
                      <a:r>
                        <a:rPr lang="de-AT" sz="800" u="none" strike="noStrike" dirty="0" smtClean="0">
                          <a:effectLst/>
                        </a:rPr>
                        <a:t>techn</a:t>
                      </a:r>
                      <a:r>
                        <a:rPr lang="de-AT" sz="800" u="none" strike="noStrike" dirty="0">
                          <a:effectLst/>
                        </a:rPr>
                        <a:t>.-</a:t>
                      </a:r>
                      <a:r>
                        <a:rPr lang="de-AT" sz="800" u="none" strike="noStrike" dirty="0" err="1">
                          <a:effectLst/>
                        </a:rPr>
                        <a:t>naturwissenschaftl</a:t>
                      </a:r>
                      <a:r>
                        <a:rPr lang="de-AT" sz="800" u="none" strike="noStrike" dirty="0">
                          <a:effectLst/>
                        </a:rPr>
                        <a:t>. </a:t>
                      </a:r>
                      <a:r>
                        <a:rPr lang="de-AT" sz="800" u="none" strike="noStrike" dirty="0" smtClean="0">
                          <a:effectLst/>
                        </a:rPr>
                        <a:t>Beiträge + </a:t>
                      </a:r>
                      <a:r>
                        <a:rPr lang="de-AT" sz="800" u="none" strike="noStrike" dirty="0">
                          <a:effectLst/>
                        </a:rPr>
                        <a:t>Pop-Hits der 80er - 2000er</a:t>
                      </a:r>
                      <a:endParaRPr lang="de-AT" sz="800" b="0" i="0" u="none" strike="noStrike" dirty="0">
                        <a:solidFill>
                          <a:srgbClr val="000000"/>
                        </a:solidFill>
                        <a:effectLst/>
                        <a:latin typeface="Calibri"/>
                      </a:endParaRPr>
                    </a:p>
                  </a:txBody>
                  <a:tcPr marL="6557" marR="6557" marT="6557" marB="0" anchor="ctr"/>
                </a:tc>
                <a:tc>
                  <a:txBody>
                    <a:bodyPr/>
                    <a:lstStyle/>
                    <a:p>
                      <a:pPr algn="r" rtl="0" fontAlgn="ctr"/>
                      <a:r>
                        <a:rPr lang="de-AT" sz="800" u="none" strike="noStrike">
                          <a:effectLst/>
                        </a:rPr>
                        <a:t>54</a:t>
                      </a:r>
                      <a:endParaRPr lang="de-AT" sz="800" b="0" i="0" u="none" strike="noStrike">
                        <a:solidFill>
                          <a:srgbClr val="000000"/>
                        </a:solidFill>
                        <a:effectLst/>
                        <a:latin typeface="Calibri"/>
                      </a:endParaRPr>
                    </a:p>
                  </a:txBody>
                  <a:tcPr marL="6557" marR="6557" marT="6557" marB="0" anchor="ctr"/>
                </a:tc>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tc>
                <a:tc>
                  <a:txBody>
                    <a:bodyPr/>
                    <a:lstStyle/>
                    <a:p>
                      <a:pPr algn="l" fontAlgn="ctr"/>
                      <a:r>
                        <a:rPr lang="fr-FR" sz="800" u="none" strike="noStrike" dirty="0" err="1" smtClean="0">
                          <a:effectLst/>
                        </a:rPr>
                        <a:t>Neues</a:t>
                      </a:r>
                      <a:r>
                        <a:rPr lang="fr-FR" sz="800" u="none" strike="noStrike" dirty="0" smtClean="0">
                          <a:effectLst/>
                        </a:rPr>
                        <a:t> </a:t>
                      </a:r>
                      <a:r>
                        <a:rPr lang="fr-FR" sz="800" u="none" strike="noStrike" dirty="0" err="1">
                          <a:effectLst/>
                        </a:rPr>
                        <a:t>Progr</a:t>
                      </a:r>
                      <a:r>
                        <a:rPr lang="fr-FR" sz="800" u="none" strike="noStrike" dirty="0">
                          <a:effectLst/>
                        </a:rPr>
                        <a:t>.</a:t>
                      </a:r>
                      <a:endParaRPr lang="fr-FR"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tcPr>
                </a:tc>
              </a:tr>
              <a:tr h="244017">
                <a:tc>
                  <a:txBody>
                    <a:bodyPr/>
                    <a:lstStyle/>
                    <a:p>
                      <a:pPr algn="ctr" rtl="0" fontAlgn="ctr"/>
                      <a:r>
                        <a:rPr lang="de-AT" sz="800" u="none" strike="noStrike" dirty="0">
                          <a:effectLst/>
                        </a:rPr>
                        <a:t>15</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dirty="0" smtClean="0">
                          <a:effectLst/>
                        </a:rPr>
                        <a:t>Ö3</a:t>
                      </a:r>
                      <a:endParaRPr lang="de-AT" sz="800" b="0" i="1" u="none" strike="noStrike" dirty="0">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ctr" fontAlgn="ctr"/>
                      <a:r>
                        <a:rPr lang="de-AT" sz="1200" b="0" i="0" u="none" strike="noStrike" dirty="0" smtClean="0">
                          <a:solidFill>
                            <a:schemeClr val="dk1"/>
                          </a:solidFill>
                          <a:effectLst/>
                          <a:latin typeface="+mn-lt"/>
                        </a:rPr>
                        <a:t>-</a:t>
                      </a:r>
                      <a:r>
                        <a:rPr lang="de-AT" sz="1200" b="0" i="0" u="none" strike="noStrike" baseline="0" dirty="0" smtClean="0">
                          <a:solidFill>
                            <a:schemeClr val="dk1"/>
                          </a:solidFill>
                          <a:effectLst/>
                          <a:latin typeface="+mn-lt"/>
                        </a:rPr>
                        <a:t> </a:t>
                      </a:r>
                      <a:endParaRPr lang="de-AT" sz="1200" b="0" i="0" u="none" strike="noStrike" dirty="0">
                        <a:solidFill>
                          <a:srgbClr val="000000"/>
                        </a:solidFill>
                        <a:effectLst/>
                        <a:latin typeface="Arial"/>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dirty="0">
                          <a:effectLst/>
                        </a:rPr>
                        <a:t> </a:t>
                      </a:r>
                      <a:r>
                        <a:rPr lang="de-AT" sz="800" u="none" strike="noStrike" dirty="0" smtClean="0">
                          <a:effectLst/>
                        </a:rPr>
                        <a:t>Ö3</a:t>
                      </a:r>
                      <a:endParaRPr lang="de-AT" sz="800" b="0" i="0" u="none" strike="noStrike" dirty="0">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r" rtl="0" fontAlgn="ctr"/>
                      <a:r>
                        <a:rPr lang="de-AT" sz="800" u="none" strike="noStrike" dirty="0">
                          <a:effectLst/>
                        </a:rPr>
                        <a:t>54</a:t>
                      </a:r>
                      <a:endParaRPr lang="de-AT" sz="800" b="0" i="0" u="none" strike="noStrike" dirty="0">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dirty="0">
                          <a:effectLst/>
                        </a:rPr>
                        <a:t> </a:t>
                      </a:r>
                      <a:endParaRPr lang="de-AT" sz="800" b="0" i="0" u="none" strike="noStrike" dirty="0">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dirty="0" err="1">
                          <a:effectLst/>
                        </a:rPr>
                        <a:t>Simulcast</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16024">
                <a:tc>
                  <a:txBody>
                    <a:bodyPr/>
                    <a:lstStyle/>
                    <a:p>
                      <a:pPr algn="ctr" rtl="0" fontAlgn="ctr"/>
                      <a:r>
                        <a:rPr lang="de-AT" sz="800" u="none" strike="noStrike" dirty="0">
                          <a:effectLst/>
                        </a:rPr>
                        <a:t>16</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rtl="0" fontAlgn="ctr"/>
                      <a:r>
                        <a:rPr lang="de-AT" sz="800" u="none" strike="noStrike" dirty="0">
                          <a:effectLst/>
                        </a:rPr>
                        <a:t>FH Technikum Wien</a:t>
                      </a:r>
                      <a:endParaRPr lang="de-AT" sz="800" b="0" i="0" u="none" strike="noStrike" dirty="0">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ctr" rtl="0"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l" rtl="0" fontAlgn="ctr"/>
                      <a:r>
                        <a:rPr lang="de-AT" sz="800" u="none" strike="noStrike">
                          <a:effectLst/>
                        </a:rPr>
                        <a:t>Datenkanal</a:t>
                      </a:r>
                      <a:endParaRPr lang="de-AT" sz="800" b="0" i="0" u="none" strike="noStrike">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l" rtl="0" fontAlgn="ctr"/>
                      <a:r>
                        <a:rPr lang="de-AT" sz="800" u="none" strike="noStrike">
                          <a:effectLst/>
                        </a:rPr>
                        <a:t> </a:t>
                      </a:r>
                      <a:endParaRPr lang="de-AT" sz="800" b="0" i="0" u="none" strike="noStrike">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r" rtl="0" fontAlgn="ctr"/>
                      <a:r>
                        <a:rPr lang="de-AT" sz="800" u="none" strike="noStrike">
                          <a:effectLst/>
                        </a:rPr>
                        <a:t>18</a:t>
                      </a:r>
                      <a:endParaRPr lang="de-AT" sz="800" b="0" i="0" u="none" strike="noStrike">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l" rtl="0" fontAlgn="ctr"/>
                      <a:r>
                        <a:rPr lang="de-AT" sz="800" u="none" strike="noStrike" dirty="0">
                          <a:effectLst/>
                        </a:rPr>
                        <a:t> </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9839">
                <a:tc>
                  <a:txBody>
                    <a:bodyPr/>
                    <a:lstStyle/>
                    <a:p>
                      <a:pPr algn="ctr" rtl="0" fontAlgn="ctr"/>
                      <a:r>
                        <a:rPr lang="de-AT" sz="800" u="none" strike="noStrike" dirty="0">
                          <a:effectLst/>
                        </a:rPr>
                        <a:t>17</a:t>
                      </a:r>
                      <a:endParaRPr lang="de-AT" sz="800" b="0" i="0" u="none" strike="noStrike" dirty="0">
                        <a:solidFill>
                          <a:srgbClr val="000000"/>
                        </a:solidFill>
                        <a:effectLst/>
                        <a:latin typeface="Calibri"/>
                      </a:endParaRPr>
                    </a:p>
                  </a:txBody>
                  <a:tcPr marL="6557" marR="6557" marT="655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a:effectLst/>
                        </a:rPr>
                        <a:t>Media Broadcast GmbH</a:t>
                      </a:r>
                      <a:endParaRPr lang="de-AT" sz="800" b="0" i="0" u="none" strike="noStrike">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ctr" fontAlgn="ctr"/>
                      <a:r>
                        <a:rPr lang="de-AT" sz="800" u="none" strike="noStrike" dirty="0">
                          <a:effectLst/>
                        </a:rPr>
                        <a:t>1</a:t>
                      </a:r>
                      <a:endParaRPr lang="de-AT" sz="800" b="0" i="0" u="none" strike="noStrike" dirty="0">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a:effectLst/>
                        </a:rPr>
                        <a:t>Datenkanal</a:t>
                      </a:r>
                      <a:endParaRPr lang="de-AT" sz="800" b="0" i="0" u="none" strike="noStrike">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r" rtl="0" fontAlgn="ctr"/>
                      <a:r>
                        <a:rPr lang="de-AT" sz="800" u="none" strike="noStrike">
                          <a:effectLst/>
                        </a:rPr>
                        <a:t>24</a:t>
                      </a:r>
                      <a:endParaRPr lang="de-AT" sz="800" b="0" i="0" u="none" strike="noStrike">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16396">
                <a:tc>
                  <a:txBody>
                    <a:bodyPr/>
                    <a:lstStyle/>
                    <a:p>
                      <a:pPr algn="r"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T w="12700" cap="flat" cmpd="sng" algn="ctr">
                      <a:solidFill>
                        <a:schemeClr val="tx1"/>
                      </a:solidFill>
                      <a:prstDash val="solid"/>
                      <a:round/>
                      <a:headEnd type="none" w="med" len="med"/>
                      <a:tailEnd type="none" w="med" len="med"/>
                    </a:lnT>
                  </a:tcPr>
                </a:tc>
                <a:tc>
                  <a:txBody>
                    <a:bodyPr/>
                    <a:lstStyle/>
                    <a:p>
                      <a:pPr algn="r" rtl="0" fontAlgn="ctr"/>
                      <a:r>
                        <a:rPr lang="de-AT" sz="800" u="none" strike="noStrike" dirty="0" smtClean="0">
                          <a:effectLst/>
                        </a:rPr>
                        <a:t>768</a:t>
                      </a:r>
                      <a:endParaRPr lang="de-AT" sz="800" b="0" i="0" u="none" strike="noStrike" dirty="0">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de-AT" sz="800" u="none" strike="noStrike" dirty="0">
                          <a:effectLst/>
                        </a:rPr>
                        <a:t>42</a:t>
                      </a:r>
                      <a:endParaRPr lang="de-AT" sz="800" b="0" i="0" u="none" strike="noStrike" dirty="0">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839">
                <a:tc>
                  <a:txBody>
                    <a:bodyPr/>
                    <a:lstStyle/>
                    <a:p>
                      <a:pPr algn="l" fontAlgn="ctr"/>
                      <a:r>
                        <a:rPr lang="de-AT" sz="1200" u="none" strike="noStrike">
                          <a:effectLst/>
                        </a:rPr>
                        <a:t> </a:t>
                      </a:r>
                      <a:endParaRPr lang="de-AT" sz="1200" b="0" i="0" u="none" strike="noStrike">
                        <a:solidFill>
                          <a:srgbClr val="000000"/>
                        </a:solidFill>
                        <a:effectLst/>
                        <a:latin typeface="Arial"/>
                      </a:endParaRPr>
                    </a:p>
                  </a:txBody>
                  <a:tcPr marL="6557" marR="6557" marT="655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l" fontAlgn="ctr"/>
                      <a:r>
                        <a:rPr lang="de-AT" sz="1200" u="none" strike="noStrike" dirty="0">
                          <a:effectLst/>
                        </a:rPr>
                        <a:t> </a:t>
                      </a:r>
                      <a:endParaRPr lang="de-AT" sz="1200" b="0" i="0" u="none" strike="noStrike" dirty="0">
                        <a:solidFill>
                          <a:srgbClr val="000000"/>
                        </a:solidFill>
                        <a:effectLst/>
                        <a:latin typeface="Arial"/>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r" rtl="0" fontAlgn="ctr"/>
                      <a:r>
                        <a:rPr lang="de-AT" sz="800" u="none" strike="noStrike" dirty="0">
                          <a:effectLst/>
                        </a:rPr>
                        <a:t>von</a:t>
                      </a:r>
                      <a:endParaRPr lang="de-AT" sz="800" b="0" i="0" u="none" strike="noStrike" dirty="0">
                        <a:solidFill>
                          <a:srgbClr val="000000"/>
                        </a:solidFill>
                        <a:effectLst/>
                        <a:latin typeface="Calibri"/>
                      </a:endParaRPr>
                    </a:p>
                  </a:txBody>
                  <a:tcPr marL="6557" marR="6557" marT="6557" marB="0" anchor="ctr">
                    <a:lnB w="12700" cap="flat" cmpd="sng" algn="ctr">
                      <a:solidFill>
                        <a:schemeClr val="tx1"/>
                      </a:solidFill>
                      <a:prstDash val="solid"/>
                      <a:round/>
                      <a:headEnd type="none" w="med" len="med"/>
                      <a:tailEnd type="none" w="med" len="med"/>
                    </a:lnB>
                  </a:tcPr>
                </a:tc>
                <a:tc>
                  <a:txBody>
                    <a:bodyPr/>
                    <a:lstStyle/>
                    <a:p>
                      <a:pPr algn="r" rtl="0" fontAlgn="ctr"/>
                      <a:r>
                        <a:rPr lang="de-AT" sz="800" u="none" strike="noStrike" dirty="0">
                          <a:effectLst/>
                        </a:rPr>
                        <a:t>864</a:t>
                      </a:r>
                      <a:endParaRPr lang="de-AT" sz="800" b="0" i="0" u="none" strike="noStrike" dirty="0">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de-AT" sz="800" b="0" i="0" u="none" strike="noStrike" dirty="0" smtClean="0">
                          <a:solidFill>
                            <a:srgbClr val="000000"/>
                          </a:solidFill>
                          <a:effectLst/>
                          <a:latin typeface="Calibri"/>
                        </a:rPr>
                        <a:t>54</a:t>
                      </a:r>
                      <a:endParaRPr lang="de-AT" sz="800" b="0" i="0" u="none" strike="noStrike" dirty="0">
                        <a:solidFill>
                          <a:srgbClr val="000000"/>
                        </a:solidFill>
                        <a:effectLst/>
                        <a:latin typeface="Calibri"/>
                      </a:endParaRPr>
                    </a:p>
                  </a:txBody>
                  <a:tcPr marL="6557" marR="6557" marT="655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e-AT" sz="800" u="none" strike="noStrike" dirty="0">
                          <a:effectLst/>
                        </a:rPr>
                        <a:t>  verfügbar</a:t>
                      </a:r>
                      <a:endParaRPr lang="de-AT" sz="800" b="0" i="0" u="none" strike="noStrike" dirty="0">
                        <a:solidFill>
                          <a:srgbClr val="000000"/>
                        </a:solidFill>
                        <a:effectLst/>
                        <a:latin typeface="Calibri"/>
                      </a:endParaRPr>
                    </a:p>
                  </a:txBody>
                  <a:tcPr marL="6557" marR="6557" marT="655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2544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Prozess 7"/>
          <p:cNvSpPr/>
          <p:nvPr/>
        </p:nvSpPr>
        <p:spPr>
          <a:xfrm>
            <a:off x="467544" y="1916832"/>
            <a:ext cx="8208912" cy="2520280"/>
          </a:xfrm>
          <a:prstGeom prst="flowChartProcess">
            <a:avLst/>
          </a:prstGeom>
          <a:solidFill>
            <a:srgbClr val="00A5D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de-AT"/>
          </a:p>
        </p:txBody>
      </p:sp>
      <p:sp>
        <p:nvSpPr>
          <p:cNvPr id="2" name="Titel 1"/>
          <p:cNvSpPr>
            <a:spLocks noGrp="1"/>
          </p:cNvSpPr>
          <p:nvPr>
            <p:ph type="ctrTitle"/>
          </p:nvPr>
        </p:nvSpPr>
        <p:spPr>
          <a:xfrm>
            <a:off x="539552" y="2130425"/>
            <a:ext cx="8064896" cy="1658615"/>
          </a:xfrm>
        </p:spPr>
        <p:txBody>
          <a:bodyPr>
            <a:normAutofit fontScale="90000"/>
          </a:bodyPr>
          <a:lstStyle/>
          <a:p>
            <a:r>
              <a:rPr lang="de-AT" b="1" dirty="0" smtClean="0">
                <a:solidFill>
                  <a:schemeClr val="bg1"/>
                </a:solidFill>
                <a:latin typeface="Square721 BT" pitchFamily="34" charset="0"/>
              </a:rPr>
              <a:t/>
            </a:r>
            <a:br>
              <a:rPr lang="de-AT" b="1" dirty="0" smtClean="0">
                <a:solidFill>
                  <a:schemeClr val="bg1"/>
                </a:solidFill>
                <a:latin typeface="Square721 BT" pitchFamily="34" charset="0"/>
              </a:rPr>
            </a:br>
            <a:r>
              <a:rPr lang="de-AT" b="1" dirty="0" smtClean="0">
                <a:solidFill>
                  <a:schemeClr val="bg1"/>
                </a:solidFill>
                <a:latin typeface="Square721 BT" pitchFamily="34" charset="0"/>
              </a:rPr>
              <a:t/>
            </a:r>
            <a:br>
              <a:rPr lang="de-AT" b="1" dirty="0" smtClean="0">
                <a:solidFill>
                  <a:schemeClr val="bg1"/>
                </a:solidFill>
                <a:latin typeface="Square721 BT" pitchFamily="34" charset="0"/>
              </a:rPr>
            </a:br>
            <a:r>
              <a:rPr lang="de-AT" b="1" dirty="0" smtClean="0">
                <a:solidFill>
                  <a:schemeClr val="bg1"/>
                </a:solidFill>
                <a:latin typeface="Square721 BT" pitchFamily="34" charset="0"/>
              </a:rPr>
              <a:t>DAB</a:t>
            </a:r>
            <a:r>
              <a:rPr lang="de-AT" b="1" baseline="30000" dirty="0" smtClean="0">
                <a:solidFill>
                  <a:schemeClr val="bg1"/>
                </a:solidFill>
                <a:latin typeface="Square721 BT" pitchFamily="34" charset="0"/>
              </a:rPr>
              <a:t>+</a:t>
            </a:r>
            <a:r>
              <a:rPr lang="de-AT" b="1" dirty="0" smtClean="0">
                <a:solidFill>
                  <a:schemeClr val="bg1"/>
                </a:solidFill>
                <a:latin typeface="Square721 BT" pitchFamily="34" charset="0"/>
              </a:rPr>
              <a:t> in Österreich</a:t>
            </a:r>
            <a:br>
              <a:rPr lang="de-AT" b="1" dirty="0" smtClean="0">
                <a:solidFill>
                  <a:schemeClr val="bg1"/>
                </a:solidFill>
                <a:latin typeface="Square721 BT" pitchFamily="34" charset="0"/>
              </a:rPr>
            </a:br>
            <a:r>
              <a:rPr lang="de-AT" b="1" dirty="0" smtClean="0">
                <a:solidFill>
                  <a:schemeClr val="bg1"/>
                </a:solidFill>
                <a:latin typeface="Square721 BT" pitchFamily="34" charset="0"/>
              </a:rPr>
              <a:t>Wann, wie und mit wem kommt der Testbetrieb in Wien?</a:t>
            </a:r>
            <a:r>
              <a:rPr lang="de-AT" sz="1000" b="1" dirty="0" smtClean="0">
                <a:solidFill>
                  <a:schemeClr val="bg1"/>
                </a:solidFill>
                <a:latin typeface="Square721 BT" pitchFamily="34" charset="0"/>
              </a:rPr>
              <a:t/>
            </a:r>
            <a:br>
              <a:rPr lang="de-AT" sz="1000" b="1" dirty="0" smtClean="0">
                <a:solidFill>
                  <a:schemeClr val="bg1"/>
                </a:solidFill>
                <a:latin typeface="Square721 BT" pitchFamily="34" charset="0"/>
              </a:rPr>
            </a:br>
            <a:r>
              <a:rPr lang="de-AT" sz="1000" b="1" dirty="0" smtClean="0">
                <a:solidFill>
                  <a:schemeClr val="bg1"/>
                </a:solidFill>
                <a:latin typeface="Square721 BT" pitchFamily="34" charset="0"/>
              </a:rPr>
              <a:t/>
            </a:r>
            <a:br>
              <a:rPr lang="de-AT" sz="1000" b="1" dirty="0" smtClean="0">
                <a:solidFill>
                  <a:schemeClr val="bg1"/>
                </a:solidFill>
                <a:latin typeface="Square721 BT" pitchFamily="34" charset="0"/>
              </a:rPr>
            </a:br>
            <a:endParaRPr lang="de-AT" b="1" dirty="0">
              <a:solidFill>
                <a:schemeClr val="bg1"/>
              </a:solidFill>
              <a:latin typeface="Square721 BT" pitchFamily="34" charset="0"/>
            </a:endParaRPr>
          </a:p>
        </p:txBody>
      </p:sp>
      <p:sp>
        <p:nvSpPr>
          <p:cNvPr id="5" name="Datumsplatzhalter 4"/>
          <p:cNvSpPr>
            <a:spLocks noGrp="1"/>
          </p:cNvSpPr>
          <p:nvPr>
            <p:ph type="dt" sz="half" idx="10"/>
          </p:nvPr>
        </p:nvSpPr>
        <p:spPr/>
        <p:txBody>
          <a:bodyPr/>
          <a:lstStyle/>
          <a:p>
            <a:r>
              <a:rPr lang="de-DE" dirty="0" smtClean="0">
                <a:latin typeface="Calibri" panose="020F0502020204030204" pitchFamily="34" charset="0"/>
              </a:rPr>
              <a:t>27.11.2014</a:t>
            </a:r>
            <a:r>
              <a:rPr lang="de-DE" dirty="0">
                <a:latin typeface="Calibri" panose="020F0502020204030204" pitchFamily="34" charset="0"/>
              </a:rPr>
              <a:t>, Gernot </a:t>
            </a:r>
            <a:r>
              <a:rPr lang="de-DE" dirty="0" smtClean="0">
                <a:latin typeface="Calibri" panose="020F0502020204030204" pitchFamily="34" charset="0"/>
              </a:rPr>
              <a:t>Fischer</a:t>
            </a:r>
            <a:endParaRPr lang="de-AT" dirty="0">
              <a:latin typeface="Calibri" panose="020F0502020204030204" pitchFamily="34" charset="0"/>
            </a:endParaRPr>
          </a:p>
        </p:txBody>
      </p:sp>
      <p:sp>
        <p:nvSpPr>
          <p:cNvPr id="7" name="Foliennummernplatzhalter 6"/>
          <p:cNvSpPr>
            <a:spLocks noGrp="1"/>
          </p:cNvSpPr>
          <p:nvPr>
            <p:ph type="sldNum" sz="quarter" idx="12"/>
          </p:nvPr>
        </p:nvSpPr>
        <p:spPr/>
        <p:txBody>
          <a:bodyPr/>
          <a:lstStyle/>
          <a:p>
            <a:fld id="{10B2B671-807B-4604-8E1D-0C1B2C063D19}" type="slidenum">
              <a:rPr lang="de-AT" smtClean="0"/>
              <a:t>2</a:t>
            </a:fld>
            <a:endParaRPr lang="de-AT"/>
          </a:p>
        </p:txBody>
      </p:sp>
    </p:spTree>
    <p:extLst>
      <p:ext uri="{BB962C8B-B14F-4D97-AF65-F5344CB8AC3E}">
        <p14:creationId xmlns:p14="http://schemas.microsoft.com/office/powerpoint/2010/main" val="932597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 </a:t>
            </a:r>
            <a:endParaRPr lang="de-AT" dirty="0"/>
          </a:p>
        </p:txBody>
      </p:sp>
      <p:sp>
        <p:nvSpPr>
          <p:cNvPr id="3" name="Inhaltsplatzhalter 2"/>
          <p:cNvSpPr>
            <a:spLocks noGrp="1"/>
          </p:cNvSpPr>
          <p:nvPr>
            <p:ph idx="1"/>
          </p:nvPr>
        </p:nvSpPr>
        <p:spPr/>
        <p:txBody>
          <a:bodyPr>
            <a:normAutofit lnSpcReduction="10000"/>
          </a:bodyPr>
          <a:lstStyle/>
          <a:p>
            <a:pPr marL="0" indent="0">
              <a:buNone/>
            </a:pPr>
            <a:endParaRPr lang="de-AT" dirty="0" smtClean="0"/>
          </a:p>
          <a:p>
            <a:pPr marL="0" indent="0" algn="ctr">
              <a:buNone/>
            </a:pPr>
            <a:endParaRPr lang="de-AT" b="1" dirty="0" smtClean="0">
              <a:solidFill>
                <a:schemeClr val="bg1"/>
              </a:solidFill>
              <a:effectLst>
                <a:outerShdw blurRad="38100" dist="38100" dir="2700000" algn="tl">
                  <a:srgbClr val="000000">
                    <a:alpha val="43137"/>
                  </a:srgbClr>
                </a:outerShdw>
              </a:effectLst>
            </a:endParaRPr>
          </a:p>
          <a:p>
            <a:pPr marL="0" indent="0" algn="ctr">
              <a:buNone/>
            </a:pPr>
            <a:r>
              <a:rPr lang="de-AT" b="1" dirty="0" smtClean="0">
                <a:solidFill>
                  <a:schemeClr val="bg1"/>
                </a:solidFill>
                <a:effectLst>
                  <a:outerShdw blurRad="38100" dist="38100" dir="2700000" algn="tl">
                    <a:srgbClr val="000000">
                      <a:alpha val="43137"/>
                    </a:srgbClr>
                  </a:outerShdw>
                </a:effectLst>
              </a:rPr>
              <a:t>Herzlichen Dank für Ihre Teilnahme!</a:t>
            </a:r>
          </a:p>
          <a:p>
            <a:pPr marL="0" indent="0" algn="ctr">
              <a:buNone/>
            </a:pPr>
            <a:endParaRPr lang="de-AT" b="1" dirty="0">
              <a:solidFill>
                <a:schemeClr val="bg1"/>
              </a:solidFill>
              <a:effectLst>
                <a:outerShdw blurRad="38100" dist="38100" dir="2700000" algn="tl">
                  <a:srgbClr val="000000">
                    <a:alpha val="43137"/>
                  </a:srgbClr>
                </a:outerShdw>
              </a:effectLst>
            </a:endParaRPr>
          </a:p>
          <a:p>
            <a:pPr marL="0" indent="0">
              <a:buNone/>
            </a:pPr>
            <a:r>
              <a:rPr lang="de-AT" sz="2000" b="1" dirty="0" smtClean="0">
                <a:solidFill>
                  <a:schemeClr val="bg1"/>
                </a:solidFill>
                <a:effectLst>
                  <a:outerShdw blurRad="38100" dist="38100" dir="2700000" algn="tl">
                    <a:srgbClr val="000000">
                      <a:alpha val="43137"/>
                    </a:srgbClr>
                  </a:outerShdw>
                </a:effectLst>
              </a:rPr>
              <a:t>Verein Digitalradio Österreich</a:t>
            </a:r>
          </a:p>
          <a:p>
            <a:pPr marL="0" indent="0">
              <a:buNone/>
            </a:pPr>
            <a:r>
              <a:rPr lang="de-AT" sz="2000" b="1" dirty="0" err="1" smtClean="0">
                <a:solidFill>
                  <a:schemeClr val="bg1"/>
                </a:solidFill>
                <a:effectLst>
                  <a:outerShdw blurRad="38100" dist="38100" dir="2700000" algn="tl">
                    <a:srgbClr val="000000">
                      <a:alpha val="43137"/>
                    </a:srgbClr>
                  </a:outerShdw>
                </a:effectLst>
              </a:rPr>
              <a:t>Mariahilfer</a:t>
            </a:r>
            <a:r>
              <a:rPr lang="de-AT" sz="2000" b="1" dirty="0" smtClean="0">
                <a:solidFill>
                  <a:schemeClr val="bg1"/>
                </a:solidFill>
                <a:effectLst>
                  <a:outerShdw blurRad="38100" dist="38100" dir="2700000" algn="tl">
                    <a:srgbClr val="000000">
                      <a:alpha val="43137"/>
                    </a:srgbClr>
                  </a:outerShdw>
                </a:effectLst>
              </a:rPr>
              <a:t> Straße 37-39</a:t>
            </a:r>
          </a:p>
          <a:p>
            <a:pPr marL="0" indent="0">
              <a:buNone/>
            </a:pPr>
            <a:r>
              <a:rPr lang="de-AT" sz="2000" b="1" dirty="0" smtClean="0">
                <a:solidFill>
                  <a:schemeClr val="bg1"/>
                </a:solidFill>
                <a:effectLst>
                  <a:outerShdw blurRad="38100" dist="38100" dir="2700000" algn="tl">
                    <a:srgbClr val="000000">
                      <a:alpha val="43137"/>
                    </a:srgbClr>
                  </a:outerShdw>
                </a:effectLst>
              </a:rPr>
              <a:t>1060 Wien</a:t>
            </a:r>
          </a:p>
          <a:p>
            <a:pPr marL="0" indent="0">
              <a:buNone/>
            </a:pPr>
            <a:endParaRPr lang="de-AT" sz="2000" b="1" dirty="0">
              <a:solidFill>
                <a:schemeClr val="bg1"/>
              </a:solidFill>
              <a:effectLst>
                <a:outerShdw blurRad="38100" dist="38100" dir="2700000" algn="tl">
                  <a:srgbClr val="000000">
                    <a:alpha val="43137"/>
                  </a:srgbClr>
                </a:outerShdw>
              </a:effectLst>
            </a:endParaRPr>
          </a:p>
          <a:p>
            <a:pPr marL="0" indent="0">
              <a:buNone/>
            </a:pPr>
            <a:r>
              <a:rPr lang="de-AT" sz="2000" b="1" dirty="0" smtClean="0">
                <a:solidFill>
                  <a:schemeClr val="bg1"/>
                </a:solidFill>
                <a:effectLst>
                  <a:outerShdw blurRad="38100" dist="38100" dir="2700000" algn="tl">
                    <a:srgbClr val="000000">
                      <a:alpha val="43137"/>
                    </a:srgbClr>
                  </a:outerShdw>
                </a:effectLst>
              </a:rPr>
              <a:t>T:  01 / 588 39 70</a:t>
            </a:r>
          </a:p>
          <a:p>
            <a:pPr marL="0" indent="0">
              <a:buNone/>
            </a:pPr>
            <a:r>
              <a:rPr lang="de-AT" sz="2000" b="1" dirty="0" smtClean="0">
                <a:solidFill>
                  <a:schemeClr val="bg1"/>
                </a:solidFill>
                <a:effectLst>
                  <a:outerShdw blurRad="38100" dist="38100" dir="2700000" algn="tl">
                    <a:srgbClr val="000000">
                      <a:alpha val="43137"/>
                    </a:srgbClr>
                  </a:outerShdw>
                </a:effectLst>
              </a:rPr>
              <a:t>M: 0676 346 14 54</a:t>
            </a:r>
          </a:p>
          <a:p>
            <a:pPr marL="0" indent="0">
              <a:buNone/>
            </a:pPr>
            <a:endParaRPr lang="de-AT" sz="2000" b="1" dirty="0">
              <a:solidFill>
                <a:schemeClr val="bg1"/>
              </a:solidFill>
              <a:effectLst>
                <a:outerShdw blurRad="38100" dist="38100" dir="2700000" algn="tl">
                  <a:srgbClr val="000000">
                    <a:alpha val="43137"/>
                  </a:srgbClr>
                </a:outerShdw>
              </a:effectLst>
            </a:endParaRPr>
          </a:p>
          <a:p>
            <a:pPr marL="0" indent="0" algn="ctr">
              <a:buNone/>
            </a:pPr>
            <a:r>
              <a:rPr lang="de-AT" sz="2000" b="1" dirty="0" smtClean="0">
                <a:solidFill>
                  <a:schemeClr val="bg1"/>
                </a:solidFill>
                <a:effectLst>
                  <a:outerShdw blurRad="38100" dist="38100" dir="2700000" algn="tl">
                    <a:srgbClr val="000000">
                      <a:alpha val="43137"/>
                    </a:srgbClr>
                  </a:outerShdw>
                </a:effectLst>
              </a:rPr>
              <a:t>www.digitalradio-oesterreich.com</a:t>
            </a:r>
            <a:endParaRPr lang="de-AT" sz="2000" b="1" dirty="0">
              <a:solidFill>
                <a:schemeClr val="bg1"/>
              </a:solidFill>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20.11.2014</a:t>
            </a:r>
            <a:r>
              <a:rPr lang="de-DE" dirty="0"/>
              <a:t>,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z="1000" smtClean="0"/>
              <a:pPr/>
              <a:t>20</a:t>
            </a:fld>
            <a:endParaRPr lang="de-AT" sz="10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908720"/>
            <a:ext cx="769640" cy="769640"/>
          </a:xfrm>
          <a:prstGeom prst="rect">
            <a:avLst/>
          </a:prstGeom>
        </p:spPr>
      </p:pic>
    </p:spTree>
    <p:extLst>
      <p:ext uri="{BB962C8B-B14F-4D97-AF65-F5344CB8AC3E}">
        <p14:creationId xmlns:p14="http://schemas.microsoft.com/office/powerpoint/2010/main" val="2168852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Mitglieder des Vereins</a:t>
            </a:r>
            <a:endParaRPr lang="de-AT" b="1" dirty="0">
              <a:effectLst>
                <a:outerShdw blurRad="38100" dist="38100" dir="2700000" algn="tl">
                  <a:srgbClr val="000000">
                    <a:alpha val="43137"/>
                  </a:srgbClr>
                </a:outerShdw>
              </a:effectLst>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567240390"/>
              </p:ext>
            </p:extLst>
          </p:nvPr>
        </p:nvGraphicFramePr>
        <p:xfrm>
          <a:off x="395536" y="1412776"/>
          <a:ext cx="8424936" cy="3057872"/>
        </p:xfrm>
        <a:graphic>
          <a:graphicData uri="http://schemas.openxmlformats.org/drawingml/2006/table">
            <a:tbl>
              <a:tblPr bandRow="1">
                <a:tableStyleId>{5C22544A-7EE6-4342-B048-85BDC9FD1C3A}</a:tableStyleId>
              </a:tblPr>
              <a:tblGrid>
                <a:gridCol w="4212468"/>
                <a:gridCol w="4212468"/>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FEEI - Fachverband der Elektro- u. Elektronikindustrie</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Technikum Wien GmbH</a:t>
                      </a:r>
                      <a:endParaRPr lang="de-AT" sz="1400" b="0" i="0" kern="1200" dirty="0" smtClean="0">
                        <a:solidFill>
                          <a:schemeClr val="dk1"/>
                        </a:solidFill>
                        <a:effectLst/>
                        <a:latin typeface="+mn-lt"/>
                        <a:ea typeface="+mn-ea"/>
                        <a:cs typeface="+mn-cs"/>
                      </a:endParaRPr>
                    </a:p>
                  </a:txBody>
                  <a:tcPr/>
                </a:tc>
              </a:tr>
              <a:tr h="18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Radio Arabella GmbH</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err="1" smtClean="0">
                          <a:solidFill>
                            <a:schemeClr val="dk1"/>
                          </a:solidFill>
                          <a:effectLst/>
                          <a:latin typeface="+mn-lt"/>
                          <a:ea typeface="+mn-ea"/>
                          <a:cs typeface="+mn-cs"/>
                        </a:rPr>
                        <a:t>Livetunes</a:t>
                      </a:r>
                      <a:r>
                        <a:rPr lang="de-AT" sz="1400" b="0" i="0" u="none" strike="noStrike" kern="1200" baseline="0" dirty="0" smtClean="0">
                          <a:solidFill>
                            <a:schemeClr val="dk1"/>
                          </a:solidFill>
                          <a:effectLst/>
                          <a:latin typeface="+mn-lt"/>
                          <a:ea typeface="+mn-ea"/>
                          <a:cs typeface="+mn-cs"/>
                        </a:rPr>
                        <a:t> Network GmbH</a:t>
                      </a:r>
                      <a:endParaRPr lang="de-AT" sz="1400" b="0" i="0" kern="1200" dirty="0" smtClean="0">
                        <a:solidFill>
                          <a:schemeClr val="dk1"/>
                        </a:solidFill>
                        <a:effectLst/>
                        <a:latin typeface="+mn-lt"/>
                        <a:ea typeface="+mn-ea"/>
                        <a:cs typeface="+mn-cs"/>
                      </a:endParaRPr>
                    </a:p>
                  </a:txBody>
                  <a:tcPr/>
                </a:tc>
              </a:tr>
              <a:tr h="13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Media-Saturn </a:t>
                      </a:r>
                      <a:r>
                        <a:rPr lang="de-AT" sz="1400" b="0" i="0" u="none" strike="noStrike" kern="1200" dirty="0" err="1" smtClean="0">
                          <a:solidFill>
                            <a:schemeClr val="dk1"/>
                          </a:solidFill>
                          <a:effectLst/>
                          <a:latin typeface="+mn-lt"/>
                          <a:ea typeface="+mn-ea"/>
                          <a:cs typeface="+mn-cs"/>
                        </a:rPr>
                        <a:t>Beteiligungs</a:t>
                      </a:r>
                      <a:r>
                        <a:rPr lang="de-AT" sz="1400" b="0" i="0" u="none" strike="noStrike" kern="1200" dirty="0" smtClean="0">
                          <a:solidFill>
                            <a:schemeClr val="dk1"/>
                          </a:solidFill>
                          <a:effectLst/>
                          <a:latin typeface="+mn-lt"/>
                          <a:ea typeface="+mn-ea"/>
                          <a:cs typeface="+mn-cs"/>
                        </a:rPr>
                        <a:t> GmbH</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NOXON Vertriebs GmbH</a:t>
                      </a:r>
                      <a:endParaRPr lang="de-AT" sz="1400" b="0" i="0" kern="1200" dirty="0" smtClean="0">
                        <a:solidFill>
                          <a:schemeClr val="dk1"/>
                        </a:solidFill>
                        <a:effectLst/>
                        <a:latin typeface="+mn-lt"/>
                        <a:ea typeface="+mn-ea"/>
                        <a:cs typeface="+mn-cs"/>
                      </a:endParaRPr>
                    </a:p>
                  </a:txBody>
                  <a:tcPr/>
                </a:tc>
              </a:tr>
              <a:tr h="13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Absolut Digital GmbH &amp; Co. KG</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Vorarlberger Regionalradio GmbH</a:t>
                      </a:r>
                      <a:endParaRPr lang="de-AT" sz="1400" b="0" i="0" kern="1200" dirty="0" smtClean="0">
                        <a:solidFill>
                          <a:schemeClr val="dk1"/>
                        </a:solidFill>
                        <a:effectLst/>
                        <a:latin typeface="+mn-lt"/>
                        <a:ea typeface="+mn-ea"/>
                        <a:cs typeface="+mn-cs"/>
                      </a:endParaRPr>
                    </a:p>
                  </a:txBody>
                  <a:tcPr/>
                </a:tc>
              </a:tr>
              <a:tr h="122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HEROLD Business Data GmbH</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Antenne "Österreich" und Medieninnovationen GmbH</a:t>
                      </a:r>
                      <a:endParaRPr lang="de-AT" sz="1400" b="0" i="0" kern="1200" dirty="0" smtClean="0">
                        <a:solidFill>
                          <a:schemeClr val="dk1"/>
                        </a:solidFill>
                        <a:effectLst/>
                        <a:latin typeface="+mn-lt"/>
                        <a:ea typeface="+mn-ea"/>
                        <a:cs typeface="+mn-cs"/>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Antenne Steiermark Regionalradio GmbH &amp; Co KG</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Life Radio GmbH &amp; Co. KG</a:t>
                      </a:r>
                      <a:endParaRPr lang="de-AT" sz="1400" b="0" i="0" kern="1200" dirty="0" smtClean="0">
                        <a:solidFill>
                          <a:schemeClr val="dk1"/>
                        </a:solidFill>
                        <a:effectLst/>
                        <a:latin typeface="+mn-lt"/>
                        <a:ea typeface="+mn-ea"/>
                        <a:cs typeface="+mn-cs"/>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ERF Medien Österreich GmbH</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Wiener Bezirksblatt GmbH</a:t>
                      </a:r>
                      <a:endParaRPr lang="de-AT" sz="1400" b="0" i="0" kern="1200" dirty="0" smtClean="0">
                        <a:solidFill>
                          <a:schemeClr val="dk1"/>
                        </a:solidFill>
                        <a:effectLst/>
                        <a:latin typeface="+mn-lt"/>
                        <a:ea typeface="+mn-ea"/>
                        <a:cs typeface="+mn-cs"/>
                      </a:endParaRPr>
                    </a:p>
                  </a:txBody>
                  <a:tcPr/>
                </a:tc>
              </a:tr>
              <a:tr h="314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Stiftung Radio Stephansdom</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N&amp;C Privatradio Betriebs GmbH </a:t>
                      </a:r>
                      <a:r>
                        <a:rPr lang="de-AT" sz="1400" b="0" i="0" u="none" strike="noStrike" kern="1200" dirty="0" err="1" smtClean="0">
                          <a:solidFill>
                            <a:schemeClr val="dk1"/>
                          </a:solidFill>
                          <a:effectLst/>
                          <a:latin typeface="+mn-lt"/>
                          <a:ea typeface="+mn-ea"/>
                          <a:cs typeface="+mn-cs"/>
                        </a:rPr>
                        <a:t>Energy</a:t>
                      </a:r>
                      <a:r>
                        <a:rPr lang="de-AT" sz="1400" b="0" i="0" u="none" strike="noStrike" kern="1200" dirty="0" smtClean="0">
                          <a:solidFill>
                            <a:schemeClr val="dk1"/>
                          </a:solidFill>
                          <a:effectLst/>
                          <a:latin typeface="+mn-lt"/>
                          <a:ea typeface="+mn-ea"/>
                          <a:cs typeface="+mn-cs"/>
                        </a:rPr>
                        <a:t> Österreich</a:t>
                      </a:r>
                      <a:endParaRPr lang="de-AT" sz="1400" b="0" i="0" kern="1200" dirty="0" smtClean="0">
                        <a:solidFill>
                          <a:schemeClr val="dk1"/>
                        </a:solidFill>
                        <a:effectLst/>
                        <a:latin typeface="+mn-lt"/>
                        <a:ea typeface="+mn-ea"/>
                        <a:cs typeface="+mn-cs"/>
                      </a:endParaRPr>
                    </a:p>
                  </a:txBody>
                  <a:tcPr/>
                </a:tc>
              </a:tr>
              <a:tr h="148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Verein Radio Maria Österreich</a:t>
                      </a:r>
                      <a:endParaRPr lang="de-AT" sz="1400" b="0" i="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MEDIA BROADCAST GmbH</a:t>
                      </a:r>
                      <a:endParaRPr lang="de-AT" sz="1400" b="0" i="0" kern="1200" dirty="0" smtClean="0">
                        <a:solidFill>
                          <a:schemeClr val="dk1"/>
                        </a:solidFill>
                        <a:effectLst/>
                        <a:latin typeface="+mn-lt"/>
                        <a:ea typeface="+mn-ea"/>
                        <a:cs typeface="+mn-cs"/>
                      </a:endParaRPr>
                    </a:p>
                  </a:txBody>
                  <a:tcPr/>
                </a:tc>
              </a:tr>
              <a:tr h="132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dirty="0" smtClean="0"/>
                        <a:t>VÖP – Verband Österreichischer Privatsender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0" i="0" u="none" strike="noStrike" kern="1200" dirty="0" smtClean="0">
                          <a:solidFill>
                            <a:schemeClr val="dk1"/>
                          </a:solidFill>
                          <a:effectLst/>
                          <a:latin typeface="+mn-lt"/>
                          <a:ea typeface="+mn-ea"/>
                          <a:cs typeface="+mn-cs"/>
                        </a:rPr>
                        <a:t>HV Holding GmbH</a:t>
                      </a:r>
                      <a:endParaRPr lang="de-AT" sz="1400" b="0" i="0" kern="1200" dirty="0" smtClean="0">
                        <a:solidFill>
                          <a:schemeClr val="dk1"/>
                        </a:solidFill>
                        <a:effectLst/>
                        <a:latin typeface="+mn-lt"/>
                        <a:ea typeface="+mn-ea"/>
                        <a:cs typeface="+mn-cs"/>
                      </a:endParaRPr>
                    </a:p>
                  </a:txBody>
                  <a:tcPr/>
                </a:tc>
              </a:tr>
            </a:tbl>
          </a:graphicData>
        </a:graphic>
      </p:graphicFrame>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3</a:t>
            </a:fld>
            <a:endParaRPr lang="de-AT" dirty="0"/>
          </a:p>
        </p:txBody>
      </p:sp>
      <p:sp>
        <p:nvSpPr>
          <p:cNvPr id="18" name="Rechteck 17"/>
          <p:cNvSpPr/>
          <p:nvPr/>
        </p:nvSpPr>
        <p:spPr>
          <a:xfrm>
            <a:off x="395536" y="908720"/>
            <a:ext cx="3622658" cy="369332"/>
          </a:xfrm>
          <a:prstGeom prst="rect">
            <a:avLst/>
          </a:prstGeom>
        </p:spPr>
        <p:txBody>
          <a:bodyPr wrap="none">
            <a:spAutoFit/>
          </a:bodyPr>
          <a:lstStyle/>
          <a:p>
            <a:r>
              <a:rPr lang="de-AT" b="1" dirty="0" smtClean="0">
                <a:solidFill>
                  <a:schemeClr val="bg1"/>
                </a:solidFill>
                <a:latin typeface="Square721 BT" pitchFamily="34" charset="0"/>
              </a:rPr>
              <a:t>Wer steht hinter dem Verein:</a:t>
            </a:r>
            <a:endParaRPr lang="de-AT" dirty="0"/>
          </a:p>
        </p:txBody>
      </p:sp>
      <p:sp>
        <p:nvSpPr>
          <p:cNvPr id="21" name="Rechteck 20"/>
          <p:cNvSpPr/>
          <p:nvPr/>
        </p:nvSpPr>
        <p:spPr>
          <a:xfrm>
            <a:off x="395536" y="4524360"/>
            <a:ext cx="1849161" cy="369332"/>
          </a:xfrm>
          <a:prstGeom prst="rect">
            <a:avLst/>
          </a:prstGeom>
        </p:spPr>
        <p:txBody>
          <a:bodyPr wrap="none">
            <a:spAutoFit/>
          </a:bodyPr>
          <a:lstStyle/>
          <a:p>
            <a:r>
              <a:rPr lang="de-AT" b="1" dirty="0" smtClean="0">
                <a:solidFill>
                  <a:schemeClr val="bg1"/>
                </a:solidFill>
                <a:latin typeface="Square721 BT" pitchFamily="34" charset="0"/>
              </a:rPr>
              <a:t>Wer steht vor:</a:t>
            </a:r>
            <a:endParaRPr lang="de-AT" dirty="0"/>
          </a:p>
        </p:txBody>
      </p:sp>
      <p:sp>
        <p:nvSpPr>
          <p:cNvPr id="19" name="Textfeld 18"/>
          <p:cNvSpPr txBox="1"/>
          <p:nvPr/>
        </p:nvSpPr>
        <p:spPr>
          <a:xfrm>
            <a:off x="2339752" y="4581128"/>
            <a:ext cx="6480720" cy="1815882"/>
          </a:xfrm>
          <a:prstGeom prst="rect">
            <a:avLst/>
          </a:prstGeom>
          <a:noFill/>
        </p:spPr>
        <p:txBody>
          <a:bodyPr wrap="square" rtlCol="0">
            <a:spAutoFit/>
          </a:bodyPr>
          <a:lstStyle/>
          <a:p>
            <a:r>
              <a:rPr lang="de-AT" sz="1400" dirty="0" smtClean="0"/>
              <a:t>Thomas </a:t>
            </a:r>
            <a:r>
              <a:rPr lang="de-AT" sz="1400" dirty="0" err="1" smtClean="0"/>
              <a:t>Pöcheim</a:t>
            </a:r>
            <a:r>
              <a:rPr lang="de-AT" sz="1400" dirty="0" smtClean="0"/>
              <a:t> (Vorsitz), CPO Media-Saturn </a:t>
            </a:r>
            <a:r>
              <a:rPr lang="de-AT" sz="1400" dirty="0" err="1" smtClean="0"/>
              <a:t>Beteiligungs</a:t>
            </a:r>
            <a:r>
              <a:rPr lang="de-AT" sz="1400" dirty="0" smtClean="0"/>
              <a:t> GmbH</a:t>
            </a:r>
          </a:p>
          <a:p>
            <a:r>
              <a:rPr lang="de-AT" sz="1400" dirty="0" smtClean="0"/>
              <a:t>Mag. Wolfgang Struber (</a:t>
            </a:r>
            <a:r>
              <a:rPr lang="de-AT" sz="1400" dirty="0" err="1" smtClean="0"/>
              <a:t>stv</a:t>
            </a:r>
            <a:r>
              <a:rPr lang="de-AT" sz="1400" dirty="0" smtClean="0"/>
              <a:t>. Vorsitzender), GF Radio Arabella GmbH</a:t>
            </a:r>
          </a:p>
          <a:p>
            <a:r>
              <a:rPr lang="de-AT" sz="1400" dirty="0" smtClean="0"/>
              <a:t>Alexander Wagner (</a:t>
            </a:r>
            <a:r>
              <a:rPr lang="de-AT" sz="1400" dirty="0" err="1" smtClean="0"/>
              <a:t>stv</a:t>
            </a:r>
            <a:r>
              <a:rPr lang="de-AT" sz="1400" dirty="0" smtClean="0"/>
              <a:t>. Vorsitzender), GF N&amp;C Privatradio Betr. GmbH</a:t>
            </a:r>
          </a:p>
          <a:p>
            <a:r>
              <a:rPr lang="de-AT" sz="1400" dirty="0" smtClean="0"/>
              <a:t>Dr. Manfred Müllner, </a:t>
            </a:r>
            <a:r>
              <a:rPr lang="de-AT" sz="1400" dirty="0" err="1" smtClean="0"/>
              <a:t>stv</a:t>
            </a:r>
            <a:r>
              <a:rPr lang="de-AT" sz="1400" dirty="0" smtClean="0"/>
              <a:t>. GF Fachverband der Elektro- und Elektronikindustrie</a:t>
            </a:r>
          </a:p>
          <a:p>
            <a:r>
              <a:rPr lang="de-AT" sz="1400" dirty="0" smtClean="0"/>
              <a:t>Ing. Mag. Matthias </a:t>
            </a:r>
            <a:r>
              <a:rPr lang="de-AT" sz="1400" dirty="0" err="1" smtClean="0"/>
              <a:t>Gerwinat</a:t>
            </a:r>
            <a:r>
              <a:rPr lang="de-AT" sz="1400" dirty="0" smtClean="0"/>
              <a:t>, GF ERF Medien Österreich GmbH</a:t>
            </a:r>
          </a:p>
          <a:p>
            <a:r>
              <a:rPr lang="de-AT" sz="1400" dirty="0" smtClean="0"/>
              <a:t>Mario Mally, GF Vorarlberger Regionalradio GmbH</a:t>
            </a:r>
          </a:p>
          <a:p>
            <a:r>
              <a:rPr lang="de-AT" sz="1400" dirty="0" smtClean="0"/>
              <a:t>Anton F. Gatnar, Stiftung Radio Stephansdom</a:t>
            </a:r>
          </a:p>
          <a:p>
            <a:endParaRPr lang="de-AT" sz="1400" dirty="0"/>
          </a:p>
        </p:txBody>
      </p:sp>
    </p:spTree>
    <p:extLst>
      <p:ext uri="{BB962C8B-B14F-4D97-AF65-F5344CB8AC3E}">
        <p14:creationId xmlns:p14="http://schemas.microsoft.com/office/powerpoint/2010/main" val="734702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Vereinszweck</a:t>
            </a:r>
            <a:endParaRPr lang="de-AT" b="1" dirty="0">
              <a:effectLst>
                <a:outerShdw blurRad="38100" dist="38100" dir="2700000" algn="tl">
                  <a:srgbClr val="000000">
                    <a:alpha val="43137"/>
                  </a:srgbClr>
                </a:outerShdw>
              </a:effectLst>
            </a:endParaRPr>
          </a:p>
        </p:txBody>
      </p:sp>
      <p:sp>
        <p:nvSpPr>
          <p:cNvPr id="6" name="Flussdiagramm: Prozess 5"/>
          <p:cNvSpPr/>
          <p:nvPr/>
        </p:nvSpPr>
        <p:spPr>
          <a:xfrm>
            <a:off x="467544" y="2780928"/>
            <a:ext cx="8136904" cy="504056"/>
          </a:xfrm>
          <a:prstGeom prst="flowChartProcess">
            <a:avLst/>
          </a:prstGeom>
          <a:solidFill>
            <a:srgbClr val="FFF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Flussdiagramm: Prozess 6"/>
          <p:cNvSpPr/>
          <p:nvPr/>
        </p:nvSpPr>
        <p:spPr>
          <a:xfrm>
            <a:off x="467544" y="3717032"/>
            <a:ext cx="8136904" cy="360040"/>
          </a:xfrm>
          <a:prstGeom prst="flowChartProcess">
            <a:avLst/>
          </a:prstGeom>
          <a:solidFill>
            <a:srgbClr val="FFF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Inhaltsplatzhalter 2"/>
          <p:cNvSpPr>
            <a:spLocks noGrp="1"/>
          </p:cNvSpPr>
          <p:nvPr>
            <p:ph idx="1"/>
          </p:nvPr>
        </p:nvSpPr>
        <p:spPr/>
        <p:txBody>
          <a:bodyPr>
            <a:normAutofit fontScale="25000" lnSpcReduction="20000"/>
          </a:bodyPr>
          <a:lstStyle/>
          <a:p>
            <a:pPr marL="0" indent="0">
              <a:buNone/>
            </a:pPr>
            <a:r>
              <a:rPr lang="de-AT" sz="7200" dirty="0">
                <a:solidFill>
                  <a:schemeClr val="bg1"/>
                </a:solidFill>
              </a:rPr>
              <a:t>Der Verein bezweckt die Förderung und Entwicklung des digitalen Hörfunks in Österreich, die Weiterentwicklung der Mediengattung „Radio“ in der digitalen Medienwelt, die Etablierung des Hörfunks auf neuen Plattformen sowie die Förderung der Informationsvermittlung und Fortbildung im Bereich der elektronischen und Neuen Medien. Dabei sollen folgende Aktivitäten besondere Berücksichtigung finden:</a:t>
            </a:r>
          </a:p>
          <a:p>
            <a:r>
              <a:rPr lang="de-AT" sz="7200" dirty="0">
                <a:solidFill>
                  <a:schemeClr val="bg1"/>
                </a:solidFill>
                <a:effectLst>
                  <a:outerShdw blurRad="38100" dist="38100" dir="2700000" algn="tl">
                    <a:srgbClr val="000000">
                      <a:alpha val="43137"/>
                    </a:srgbClr>
                  </a:outerShdw>
                </a:effectLst>
              </a:rPr>
              <a:t>Durchführung wissenschaftlicher Studien und Analysen im Zusammenhang mit der Einführung der digitalen Übertragung von Hörfunkfunkprogrammen.</a:t>
            </a:r>
          </a:p>
          <a:p>
            <a:r>
              <a:rPr lang="de-AT" sz="7200" dirty="0">
                <a:effectLst>
                  <a:outerShdw blurRad="38100" dist="38100" dir="2700000" algn="tl">
                    <a:srgbClr val="000000">
                      <a:alpha val="43137"/>
                    </a:srgbClr>
                  </a:outerShdw>
                </a:effectLst>
              </a:rPr>
              <a:t>Pilotversuche und Forschungsvorhaben zur digitalen Übertragung von Hörfunkprogrammen.</a:t>
            </a:r>
          </a:p>
          <a:p>
            <a:r>
              <a:rPr lang="de-AT" sz="7200" dirty="0">
                <a:solidFill>
                  <a:schemeClr val="bg1"/>
                </a:solidFill>
                <a:effectLst>
                  <a:outerShdw blurRad="38100" dist="38100" dir="2700000" algn="tl">
                    <a:srgbClr val="000000">
                      <a:alpha val="43137"/>
                    </a:srgbClr>
                  </a:outerShdw>
                </a:effectLst>
              </a:rPr>
              <a:t>Entwicklung von Programmen und Zusatzdiensten für die digitale Übertragung, die über herkömmliche Hörfunkfunkanwendungen hinausgehen.</a:t>
            </a:r>
          </a:p>
          <a:p>
            <a:r>
              <a:rPr lang="de-AT" sz="7200" dirty="0">
                <a:effectLst>
                  <a:outerShdw blurRad="38100" dist="38100" dir="2700000" algn="tl">
                    <a:srgbClr val="000000">
                      <a:alpha val="43137"/>
                    </a:srgbClr>
                  </a:outerShdw>
                </a:effectLst>
              </a:rPr>
              <a:t>Öffentliche Information über die digitale Übertragung von Hörfunkprogrammen.</a:t>
            </a:r>
          </a:p>
          <a:p>
            <a:r>
              <a:rPr lang="de-AT" sz="7200" dirty="0">
                <a:solidFill>
                  <a:schemeClr val="bg1"/>
                </a:solidFill>
                <a:effectLst>
                  <a:outerShdw blurRad="38100" dist="38100" dir="2700000" algn="tl">
                    <a:srgbClr val="000000">
                      <a:alpha val="43137"/>
                    </a:srgbClr>
                  </a:outerShdw>
                </a:effectLst>
              </a:rPr>
              <a:t>Planung, Errichtung und Optimierung von terrestrischer Senderinfrastruktur zur Übertragung digitaler Hörfunkprogramme sowie Planung und Errichtung anderer Infrastrukturen.</a:t>
            </a:r>
          </a:p>
          <a:p>
            <a:r>
              <a:rPr lang="de-AT" sz="7200" dirty="0">
                <a:solidFill>
                  <a:schemeClr val="bg1"/>
                </a:solidFill>
                <a:effectLst>
                  <a:outerShdw blurRad="38100" dist="38100" dir="2700000" algn="tl">
                    <a:srgbClr val="000000">
                      <a:alpha val="43137"/>
                    </a:srgbClr>
                  </a:outerShdw>
                </a:effectLst>
              </a:rPr>
              <a:t>Förderungen der Hörfunkveranstalter zur Erleichterung des Umstiegs von analoger auf digitale Übertragung.</a:t>
            </a:r>
          </a:p>
          <a:p>
            <a:r>
              <a:rPr lang="de-AT" sz="7200" dirty="0">
                <a:solidFill>
                  <a:schemeClr val="bg1"/>
                </a:solidFill>
                <a:effectLst>
                  <a:outerShdw blurRad="38100" dist="38100" dir="2700000" algn="tl">
                    <a:srgbClr val="000000">
                      <a:alpha val="43137"/>
                    </a:srgbClr>
                  </a:outerShdw>
                </a:effectLst>
              </a:rPr>
              <a:t>Schaffung von Anreizen für Konsumenten, die auf den digitalen Empfang von Hörfunkprogrammen umsteigen</a:t>
            </a:r>
          </a:p>
          <a:p>
            <a:r>
              <a:rPr lang="de-AT" sz="7200" dirty="0">
                <a:solidFill>
                  <a:schemeClr val="bg1"/>
                </a:solidFill>
                <a:effectLst>
                  <a:outerShdw blurRad="38100" dist="38100" dir="2700000" algn="tl">
                    <a:srgbClr val="000000">
                      <a:alpha val="43137"/>
                    </a:srgbClr>
                  </a:outerShdw>
                </a:effectLst>
              </a:rPr>
              <a:t>Betrieb einer Multiplex- oder ähnlichen Plattform zur Verbreitung von Rundfunk</a:t>
            </a:r>
          </a:p>
          <a:p>
            <a:pPr marL="0" indent="0">
              <a:buNone/>
            </a:pPr>
            <a:endParaRPr lang="de-AT" dirty="0">
              <a:solidFill>
                <a:schemeClr val="bg1"/>
              </a:solidFill>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4</a:t>
            </a:fld>
            <a:endParaRPr lang="de-AT" dirty="0"/>
          </a:p>
        </p:txBody>
      </p:sp>
    </p:spTree>
    <p:extLst>
      <p:ext uri="{BB962C8B-B14F-4D97-AF65-F5344CB8AC3E}">
        <p14:creationId xmlns:p14="http://schemas.microsoft.com/office/powerpoint/2010/main" val="1348597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Grundsätze</a:t>
            </a:r>
            <a:endParaRPr lang="de-AT"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a:bodyPr>
          <a:lstStyle/>
          <a:p>
            <a:pPr marL="0" indent="0" algn="ctr">
              <a:buNone/>
            </a:pPr>
            <a:r>
              <a:rPr lang="de-AT" sz="2800" dirty="0" smtClean="0">
                <a:solidFill>
                  <a:schemeClr val="bg1"/>
                </a:solidFill>
                <a:effectLst>
                  <a:outerShdw blurRad="38100" dist="38100" dir="2700000" algn="tl">
                    <a:srgbClr val="000000">
                      <a:alpha val="43137"/>
                    </a:srgbClr>
                  </a:outerShdw>
                </a:effectLst>
              </a:rPr>
              <a:t>Die Digitalisierung des terrestrischen Hörfunks ist kein Selbstzweck, sondern schafft die notwendige Basistechnologie und Infrastruktur für zeitgemäßen, innovativen und zukunftsorientierten Rundfunk</a:t>
            </a:r>
          </a:p>
          <a:p>
            <a:pPr marL="0" indent="0" algn="ctr">
              <a:buNone/>
            </a:pPr>
            <a:endParaRPr lang="de-AT" sz="2800" dirty="0" smtClean="0">
              <a:solidFill>
                <a:schemeClr val="bg1"/>
              </a:solidFill>
              <a:effectLst>
                <a:outerShdw blurRad="38100" dist="38100" dir="2700000" algn="tl">
                  <a:srgbClr val="000000">
                    <a:alpha val="43137"/>
                  </a:srgbClr>
                </a:outerShdw>
              </a:effectLst>
            </a:endParaRPr>
          </a:p>
          <a:p>
            <a:pPr marL="0" indent="0" algn="ctr">
              <a:buNone/>
            </a:pPr>
            <a:r>
              <a:rPr lang="de-AT" sz="2800" dirty="0" smtClean="0">
                <a:solidFill>
                  <a:schemeClr val="bg1"/>
                </a:solidFill>
                <a:effectLst>
                  <a:outerShdw blurRad="38100" dist="38100" dir="2700000" algn="tl">
                    <a:srgbClr val="000000">
                      <a:alpha val="43137"/>
                    </a:srgbClr>
                  </a:outerShdw>
                </a:effectLst>
              </a:rPr>
              <a:t>Es geht nicht um die Glaubensfrage DAB</a:t>
            </a:r>
            <a:r>
              <a:rPr lang="de-AT" sz="2800" baseline="30000" dirty="0" smtClean="0">
                <a:solidFill>
                  <a:schemeClr val="bg1"/>
                </a:solidFill>
                <a:effectLst>
                  <a:outerShdw blurRad="38100" dist="38100" dir="2700000" algn="tl">
                    <a:srgbClr val="000000">
                      <a:alpha val="43137"/>
                    </a:srgbClr>
                  </a:outerShdw>
                </a:effectLst>
              </a:rPr>
              <a:t>+ </a:t>
            </a:r>
            <a:r>
              <a:rPr lang="de-AT" sz="2800" dirty="0" smtClean="0">
                <a:solidFill>
                  <a:schemeClr val="bg1"/>
                </a:solidFill>
                <a:effectLst>
                  <a:outerShdw blurRad="38100" dist="38100" dir="2700000" algn="tl">
                    <a:srgbClr val="000000">
                      <a:alpha val="43137"/>
                    </a:srgbClr>
                  </a:outerShdw>
                </a:effectLst>
              </a:rPr>
              <a:t>vs. IP, sondern um das Vereinen beider Technologien</a:t>
            </a:r>
          </a:p>
          <a:p>
            <a:pPr marL="0" indent="0" algn="ctr">
              <a:buNone/>
            </a:pPr>
            <a:r>
              <a:rPr lang="de-AT" sz="2800" dirty="0" smtClean="0">
                <a:solidFill>
                  <a:schemeClr val="bg1"/>
                </a:solidFill>
                <a:effectLst>
                  <a:outerShdw blurRad="38100" dist="38100" dir="2700000" algn="tl">
                    <a:srgbClr val="000000">
                      <a:alpha val="43137"/>
                    </a:srgbClr>
                  </a:outerShdw>
                </a:effectLst>
              </a:rPr>
              <a:t/>
            </a:r>
            <a:br>
              <a:rPr lang="de-AT" sz="2800" dirty="0" smtClean="0">
                <a:solidFill>
                  <a:schemeClr val="bg1"/>
                </a:solidFill>
                <a:effectLst>
                  <a:outerShdw blurRad="38100" dist="38100" dir="2700000" algn="tl">
                    <a:srgbClr val="000000">
                      <a:alpha val="43137"/>
                    </a:srgbClr>
                  </a:outerShdw>
                </a:effectLst>
              </a:rPr>
            </a:br>
            <a:r>
              <a:rPr lang="de-AT" sz="2800" dirty="0" err="1" smtClean="0">
                <a:solidFill>
                  <a:schemeClr val="bg1"/>
                </a:solidFill>
                <a:effectLst>
                  <a:outerShdw blurRad="38100" dist="38100" dir="2700000" algn="tl">
                    <a:srgbClr val="000000">
                      <a:alpha val="43137"/>
                    </a:srgbClr>
                  </a:outerShdw>
                </a:effectLst>
              </a:rPr>
              <a:t>Simulcast</a:t>
            </a:r>
            <a:r>
              <a:rPr lang="de-AT" sz="2800" dirty="0" smtClean="0">
                <a:solidFill>
                  <a:schemeClr val="bg1"/>
                </a:solidFill>
                <a:effectLst>
                  <a:outerShdw blurRad="38100" dist="38100" dir="2700000" algn="tl">
                    <a:srgbClr val="000000">
                      <a:alpha val="43137"/>
                    </a:srgbClr>
                  </a:outerShdw>
                </a:effectLst>
              </a:rPr>
              <a:t> soll so lange wie nötig und so kostengünstig wie möglich stattfinden</a:t>
            </a:r>
            <a:endParaRPr lang="de-AT" sz="2800" dirty="0">
              <a:solidFill>
                <a:schemeClr val="bg1"/>
              </a:solidFill>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5</a:t>
            </a:fld>
            <a:endParaRPr lang="de-AT" dirty="0"/>
          </a:p>
        </p:txBody>
      </p:sp>
      <p:sp>
        <p:nvSpPr>
          <p:cNvPr id="8" name="Flussdiagramm: Verbindungsstelle 7"/>
          <p:cNvSpPr/>
          <p:nvPr/>
        </p:nvSpPr>
        <p:spPr>
          <a:xfrm>
            <a:off x="4211960" y="2830076"/>
            <a:ext cx="288032" cy="288032"/>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AT"/>
          </a:p>
        </p:txBody>
      </p:sp>
      <p:sp>
        <p:nvSpPr>
          <p:cNvPr id="10" name="Flussdiagramm: Verbindungsstelle 9"/>
          <p:cNvSpPr/>
          <p:nvPr/>
        </p:nvSpPr>
        <p:spPr>
          <a:xfrm>
            <a:off x="4227200" y="4254996"/>
            <a:ext cx="288032" cy="288032"/>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505511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Die Stärken beider Welten</a:t>
            </a:r>
            <a:r>
              <a:rPr lang="de-AT" dirty="0" smtClean="0"/>
              <a:t> </a:t>
            </a:r>
            <a:endParaRPr lang="de-AT" dirty="0"/>
          </a:p>
        </p:txBody>
      </p:sp>
      <p:sp>
        <p:nvSpPr>
          <p:cNvPr id="3" name="Inhaltsplatzhalter 2"/>
          <p:cNvSpPr>
            <a:spLocks noGrp="1"/>
          </p:cNvSpPr>
          <p:nvPr>
            <p:ph idx="1"/>
          </p:nvPr>
        </p:nvSpPr>
        <p:spPr>
          <a:xfrm>
            <a:off x="457200" y="908720"/>
            <a:ext cx="8507288" cy="5217443"/>
          </a:xfrm>
        </p:spPr>
        <p:txBody>
          <a:bodyPr>
            <a:normAutofit fontScale="77500" lnSpcReduction="20000"/>
          </a:bodyPr>
          <a:lstStyle/>
          <a:p>
            <a:r>
              <a:rPr lang="de-AT" b="1" dirty="0" smtClean="0">
                <a:solidFill>
                  <a:schemeClr val="bg1"/>
                </a:solidFill>
                <a:effectLst>
                  <a:outerShdw blurRad="38100" dist="38100" dir="2700000" algn="tl">
                    <a:srgbClr val="000000">
                      <a:alpha val="43137"/>
                    </a:srgbClr>
                  </a:outerShdw>
                </a:effectLst>
              </a:rPr>
              <a:t>DAB</a:t>
            </a:r>
            <a:r>
              <a:rPr lang="de-AT" b="1" baseline="30000" dirty="0" smtClean="0">
                <a:solidFill>
                  <a:schemeClr val="bg1"/>
                </a:solidFill>
                <a:effectLst>
                  <a:outerShdw blurRad="38100" dist="38100" dir="2700000" algn="tl">
                    <a:srgbClr val="000000">
                      <a:alpha val="43137"/>
                    </a:srgbClr>
                  </a:outerShdw>
                </a:effectLst>
              </a:rPr>
              <a:t>+</a:t>
            </a:r>
            <a:r>
              <a:rPr lang="de-AT" b="1" dirty="0" smtClean="0">
                <a:solidFill>
                  <a:schemeClr val="bg1"/>
                </a:solidFill>
                <a:effectLst>
                  <a:outerShdw blurRad="38100" dist="38100" dir="2700000" algn="tl">
                    <a:srgbClr val="000000">
                      <a:alpha val="43137"/>
                    </a:srgbClr>
                  </a:outerShdw>
                </a:effectLst>
              </a:rPr>
              <a:t>: </a:t>
            </a:r>
          </a:p>
          <a:p>
            <a:pPr lvl="1"/>
            <a:r>
              <a:rPr lang="de-AT" sz="2400" dirty="0" smtClean="0">
                <a:solidFill>
                  <a:schemeClr val="bg1"/>
                </a:solidFill>
                <a:effectLst>
                  <a:outerShdw blurRad="38100" dist="38100" dir="2700000" algn="tl">
                    <a:srgbClr val="000000">
                      <a:alpha val="43137"/>
                    </a:srgbClr>
                  </a:outerShdw>
                </a:effectLst>
              </a:rPr>
              <a:t>Stabile terrestrische Rundfunkinfrastruktur, die von vielen Programmen gemeinsam genutzt werden kann </a:t>
            </a:r>
            <a:r>
              <a:rPr lang="de-AT" sz="2400" dirty="0" smtClean="0">
                <a:solidFill>
                  <a:schemeClr val="bg1"/>
                </a:solidFill>
                <a:effectLst>
                  <a:outerShdw blurRad="38100" dist="38100" dir="2700000" algn="tl">
                    <a:srgbClr val="000000">
                      <a:alpha val="43137"/>
                    </a:srgbClr>
                  </a:outerShdw>
                </a:effectLst>
                <a:sym typeface="Wingdings" panose="05000000000000000000" pitchFamily="2" charset="2"/>
              </a:rPr>
              <a:t></a:t>
            </a:r>
            <a:r>
              <a:rPr lang="de-AT" sz="2400" dirty="0" smtClean="0">
                <a:solidFill>
                  <a:schemeClr val="bg1"/>
                </a:solidFill>
                <a:effectLst>
                  <a:outerShdw blurRad="38100" dist="38100" dir="2700000" algn="tl">
                    <a:srgbClr val="000000">
                      <a:alpha val="43137"/>
                    </a:srgbClr>
                  </a:outerShdw>
                </a:effectLst>
              </a:rPr>
              <a:t>kostengünstiger Broadcast für linearen Rundfunk</a:t>
            </a:r>
          </a:p>
          <a:p>
            <a:pPr lvl="1"/>
            <a:r>
              <a:rPr lang="de-AT" sz="2400" dirty="0" smtClean="0">
                <a:solidFill>
                  <a:schemeClr val="bg1"/>
                </a:solidFill>
                <a:effectLst>
                  <a:outerShdw blurRad="38100" dist="38100" dir="2700000" algn="tl">
                    <a:srgbClr val="000000">
                      <a:alpha val="43137"/>
                    </a:srgbClr>
                  </a:outerShdw>
                </a:effectLst>
              </a:rPr>
              <a:t>1:n - Kommunikation</a:t>
            </a:r>
          </a:p>
          <a:p>
            <a:pPr lvl="1"/>
            <a:r>
              <a:rPr lang="de-AT" sz="2400" dirty="0" smtClean="0">
                <a:solidFill>
                  <a:schemeClr val="bg1"/>
                </a:solidFill>
                <a:effectLst>
                  <a:outerShdw blurRad="38100" dist="38100" dir="2700000" algn="tl">
                    <a:srgbClr val="000000">
                      <a:alpha val="43137"/>
                    </a:srgbClr>
                  </a:outerShdw>
                </a:effectLst>
              </a:rPr>
              <a:t>Programme für den Hörer „</a:t>
            </a:r>
            <a:r>
              <a:rPr lang="de-AT" sz="2400" dirty="0" err="1" smtClean="0">
                <a:solidFill>
                  <a:schemeClr val="bg1"/>
                </a:solidFill>
                <a:effectLst>
                  <a:outerShdw blurRad="38100" dist="38100" dir="2700000" algn="tl">
                    <a:srgbClr val="000000">
                      <a:alpha val="43137"/>
                    </a:srgbClr>
                  </a:outerShdw>
                </a:effectLst>
              </a:rPr>
              <a:t>free-to-air</a:t>
            </a:r>
            <a:r>
              <a:rPr lang="de-AT" sz="2400" dirty="0" smtClean="0">
                <a:solidFill>
                  <a:schemeClr val="bg1"/>
                </a:solidFill>
                <a:effectLst>
                  <a:outerShdw blurRad="38100" dist="38100" dir="2700000" algn="tl">
                    <a:srgbClr val="000000">
                      <a:alpha val="43137"/>
                    </a:srgbClr>
                  </a:outerShdw>
                </a:effectLst>
              </a:rPr>
              <a:t>“</a:t>
            </a:r>
          </a:p>
          <a:p>
            <a:pPr lvl="1"/>
            <a:r>
              <a:rPr lang="de-AT" sz="2400" dirty="0" smtClean="0">
                <a:solidFill>
                  <a:schemeClr val="bg1"/>
                </a:solidFill>
                <a:effectLst>
                  <a:outerShdw blurRad="38100" dist="38100" dir="2700000" algn="tl">
                    <a:srgbClr val="000000">
                      <a:alpha val="43137"/>
                    </a:srgbClr>
                  </a:outerShdw>
                </a:effectLst>
              </a:rPr>
              <a:t>Vielzahl an Zusatzdiensten (Datendienste und Services) im DAB</a:t>
            </a:r>
            <a:r>
              <a:rPr lang="de-AT" sz="2400" baseline="30000" dirty="0" smtClean="0">
                <a:solidFill>
                  <a:schemeClr val="bg1"/>
                </a:solidFill>
                <a:effectLst>
                  <a:outerShdw blurRad="38100" dist="38100" dir="2700000" algn="tl">
                    <a:srgbClr val="000000">
                      <a:alpha val="43137"/>
                    </a:srgbClr>
                  </a:outerShdw>
                </a:effectLst>
              </a:rPr>
              <a:t>+</a:t>
            </a:r>
            <a:r>
              <a:rPr lang="de-AT" sz="2400" dirty="0" smtClean="0">
                <a:solidFill>
                  <a:schemeClr val="bg1"/>
                </a:solidFill>
                <a:effectLst>
                  <a:outerShdw blurRad="38100" dist="38100" dir="2700000" algn="tl">
                    <a:srgbClr val="000000">
                      <a:alpha val="43137"/>
                    </a:srgbClr>
                  </a:outerShdw>
                </a:effectLst>
              </a:rPr>
              <a:t>-Standard</a:t>
            </a:r>
          </a:p>
          <a:p>
            <a:pPr lvl="1"/>
            <a:r>
              <a:rPr lang="de-AT" sz="2400" dirty="0" smtClean="0">
                <a:solidFill>
                  <a:schemeClr val="bg1"/>
                </a:solidFill>
                <a:effectLst>
                  <a:outerShdw blurRad="38100" dist="38100" dir="2700000" algn="tl">
                    <a:srgbClr val="000000">
                      <a:alpha val="43137"/>
                    </a:srgbClr>
                  </a:outerShdw>
                </a:effectLst>
              </a:rPr>
              <a:t>Verkehrsinformation (TPEG) und Notfall-Alarmierung (DAB-EWF)</a:t>
            </a:r>
          </a:p>
          <a:p>
            <a:r>
              <a:rPr lang="de-AT" b="1" dirty="0" smtClean="0">
                <a:solidFill>
                  <a:schemeClr val="bg1"/>
                </a:solidFill>
                <a:effectLst>
                  <a:outerShdw blurRad="38100" dist="38100" dir="2700000" algn="tl">
                    <a:srgbClr val="000000">
                      <a:alpha val="43137"/>
                    </a:srgbClr>
                  </a:outerShdw>
                </a:effectLst>
              </a:rPr>
              <a:t>Web-Radio (Streaming)</a:t>
            </a:r>
          </a:p>
          <a:p>
            <a:pPr lvl="1"/>
            <a:r>
              <a:rPr lang="de-AT" sz="2400" dirty="0">
                <a:solidFill>
                  <a:schemeClr val="bg1"/>
                </a:solidFill>
                <a:effectLst>
                  <a:outerShdw blurRad="38100" dist="38100" dir="2700000" algn="tl">
                    <a:srgbClr val="000000">
                      <a:alpha val="43137"/>
                    </a:srgbClr>
                  </a:outerShdw>
                </a:effectLst>
              </a:rPr>
              <a:t>w</a:t>
            </a:r>
            <a:r>
              <a:rPr lang="de-AT" sz="2400" dirty="0" smtClean="0">
                <a:solidFill>
                  <a:schemeClr val="bg1"/>
                </a:solidFill>
                <a:effectLst>
                  <a:outerShdw blurRad="38100" dist="38100" dir="2700000" algn="tl">
                    <a:srgbClr val="000000">
                      <a:alpha val="43137"/>
                    </a:srgbClr>
                  </a:outerShdw>
                </a:effectLst>
              </a:rPr>
              <a:t>eltweit zugänglich, sofern Internet vorhanden ist</a:t>
            </a:r>
          </a:p>
          <a:p>
            <a:pPr lvl="1"/>
            <a:r>
              <a:rPr lang="de-AT" sz="2400" dirty="0" smtClean="0">
                <a:solidFill>
                  <a:schemeClr val="bg1"/>
                </a:solidFill>
                <a:effectLst>
                  <a:outerShdw blurRad="38100" dist="38100" dir="2700000" algn="tl">
                    <a:srgbClr val="000000">
                      <a:alpha val="43137"/>
                    </a:srgbClr>
                  </a:outerShdw>
                </a:effectLst>
              </a:rPr>
              <a:t>1:1 - Kommunikation</a:t>
            </a:r>
          </a:p>
          <a:p>
            <a:pPr lvl="1"/>
            <a:r>
              <a:rPr lang="de-AT" sz="2400" dirty="0" smtClean="0">
                <a:solidFill>
                  <a:schemeClr val="bg1"/>
                </a:solidFill>
                <a:effectLst>
                  <a:outerShdw blurRad="38100" dist="38100" dir="2700000" algn="tl">
                    <a:srgbClr val="000000">
                      <a:alpha val="43137"/>
                    </a:srgbClr>
                  </a:outerShdw>
                </a:effectLst>
              </a:rPr>
              <a:t>Nutzung für den Hörer prinzipiell mit Kosten verbunden, aber auch für den Veranstalter steigen die Kosten je zusätzlichem Hörer</a:t>
            </a:r>
          </a:p>
          <a:p>
            <a:pPr lvl="1"/>
            <a:r>
              <a:rPr lang="de-AT" sz="2400" dirty="0" smtClean="0">
                <a:solidFill>
                  <a:schemeClr val="bg1"/>
                </a:solidFill>
                <a:effectLst>
                  <a:outerShdw blurRad="38100" dist="38100" dir="2700000" algn="tl">
                    <a:srgbClr val="000000">
                      <a:alpha val="43137"/>
                    </a:srgbClr>
                  </a:outerShdw>
                </a:effectLst>
              </a:rPr>
              <a:t>da der Hörer identifizierbar ist, kann lineares Programm mit individuellen Inhalten (Musiktitel, Werbung) kombiniert werden</a:t>
            </a:r>
          </a:p>
          <a:p>
            <a:pPr lvl="1"/>
            <a:r>
              <a:rPr lang="de-AT" sz="2400" dirty="0" smtClean="0">
                <a:solidFill>
                  <a:schemeClr val="bg1"/>
                </a:solidFill>
                <a:effectLst>
                  <a:outerShdw blurRad="38100" dist="38100" dir="2700000" algn="tl">
                    <a:srgbClr val="000000">
                      <a:alpha val="43137"/>
                    </a:srgbClr>
                  </a:outerShdw>
                </a:effectLst>
              </a:rPr>
              <a:t>Mobile Nutzbarkeit von der gleichzeitigen Anzahl an Teilnehmern je Mobilfunkzelle abhängig</a:t>
            </a:r>
          </a:p>
          <a:p>
            <a:pPr marL="457200" lvl="1" indent="0">
              <a:buNone/>
            </a:pPr>
            <a:endParaRPr lang="de-AT" dirty="0"/>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6</a:t>
            </a:fld>
            <a:endParaRPr lang="de-AT" dirty="0"/>
          </a:p>
        </p:txBody>
      </p:sp>
    </p:spTree>
    <p:extLst>
      <p:ext uri="{BB962C8B-B14F-4D97-AF65-F5344CB8AC3E}">
        <p14:creationId xmlns:p14="http://schemas.microsoft.com/office/powerpoint/2010/main" val="4052546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Mobiles Webradio</a:t>
            </a:r>
            <a:endParaRPr lang="de-AT" b="1" dirty="0">
              <a:effectLst>
                <a:outerShdw blurRad="38100" dist="38100" dir="2700000" algn="tl">
                  <a:srgbClr val="000000">
                    <a:alpha val="43137"/>
                  </a:srgbClr>
                </a:outerShdw>
              </a:effectLst>
            </a:endParaRPr>
          </a:p>
        </p:txBody>
      </p:sp>
      <p:sp>
        <p:nvSpPr>
          <p:cNvPr id="6" name="Flussdiagramm: Prozess 5"/>
          <p:cNvSpPr/>
          <p:nvPr/>
        </p:nvSpPr>
        <p:spPr>
          <a:xfrm>
            <a:off x="439728" y="4149080"/>
            <a:ext cx="8452752" cy="792088"/>
          </a:xfrm>
          <a:prstGeom prst="flowChartProcess">
            <a:avLst/>
          </a:prstGeom>
          <a:solidFill>
            <a:srgbClr val="FFF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Inhaltsplatzhalter 2"/>
          <p:cNvSpPr>
            <a:spLocks noGrp="1"/>
          </p:cNvSpPr>
          <p:nvPr>
            <p:ph idx="1"/>
          </p:nvPr>
        </p:nvSpPr>
        <p:spPr>
          <a:xfrm>
            <a:off x="457200" y="908720"/>
            <a:ext cx="8507288" cy="5217443"/>
          </a:xfrm>
        </p:spPr>
        <p:txBody>
          <a:bodyPr>
            <a:normAutofit lnSpcReduction="10000"/>
          </a:bodyPr>
          <a:lstStyle/>
          <a:p>
            <a:r>
              <a:rPr lang="de-AT" sz="2400" dirty="0" smtClean="0">
                <a:solidFill>
                  <a:schemeClr val="bg1"/>
                </a:solidFill>
                <a:effectLst>
                  <a:outerShdw blurRad="38100" dist="38100" dir="2700000" algn="tl">
                    <a:srgbClr val="000000">
                      <a:alpha val="43137"/>
                    </a:srgbClr>
                  </a:outerShdw>
                </a:effectLst>
              </a:rPr>
              <a:t>Es gibt 8.477.230 Österreicher, wovon 81% im Schnitt täglich 191 Radiominuten konsumieren </a:t>
            </a:r>
            <a:r>
              <a:rPr lang="de-AT" sz="2000" dirty="0" smtClean="0">
                <a:solidFill>
                  <a:schemeClr val="bg1"/>
                </a:solidFill>
                <a:effectLst>
                  <a:outerShdw blurRad="38100" dist="38100" dir="2700000" algn="tl">
                    <a:srgbClr val="000000">
                      <a:alpha val="43137"/>
                    </a:srgbClr>
                  </a:outerShdw>
                </a:effectLst>
              </a:rPr>
              <a:t>(Quelle: Radiotest 1. HJ 2014)</a:t>
            </a:r>
            <a:r>
              <a:rPr lang="de-AT" sz="2400" dirty="0" smtClean="0">
                <a:solidFill>
                  <a:schemeClr val="bg1"/>
                </a:solidFill>
                <a:effectLst>
                  <a:outerShdw blurRad="38100" dist="38100" dir="2700000" algn="tl">
                    <a:srgbClr val="000000">
                      <a:alpha val="43137"/>
                    </a:srgbClr>
                  </a:outerShdw>
                </a:effectLst>
              </a:rPr>
              <a:t/>
            </a:r>
            <a:br>
              <a:rPr lang="de-AT" sz="2400" dirty="0" smtClean="0">
                <a:solidFill>
                  <a:schemeClr val="bg1"/>
                </a:solidFill>
                <a:effectLst>
                  <a:outerShdw blurRad="38100" dist="38100" dir="2700000" algn="tl">
                    <a:srgbClr val="000000">
                      <a:alpha val="43137"/>
                    </a:srgbClr>
                  </a:outerShdw>
                </a:effectLst>
              </a:rPr>
            </a:br>
            <a:r>
              <a:rPr lang="de-AT" sz="2400" dirty="0" smtClean="0">
                <a:solidFill>
                  <a:schemeClr val="bg1"/>
                </a:solidFill>
                <a:effectLst>
                  <a:outerShdw blurRad="38100" dist="38100" dir="2700000" algn="tl">
                    <a:srgbClr val="000000">
                      <a:alpha val="43137"/>
                    </a:srgbClr>
                  </a:outerShdw>
                </a:effectLst>
                <a:sym typeface="Wingdings" panose="05000000000000000000" pitchFamily="2" charset="2"/>
              </a:rPr>
              <a:t> 1.311.512.253 Radiominuten täglich</a:t>
            </a:r>
          </a:p>
          <a:p>
            <a:r>
              <a:rPr lang="de-AT" sz="2400" dirty="0" smtClean="0">
                <a:solidFill>
                  <a:schemeClr val="bg1"/>
                </a:solidFill>
                <a:effectLst>
                  <a:outerShdw blurRad="38100" dist="38100" dir="2700000" algn="tl">
                    <a:srgbClr val="000000">
                      <a:alpha val="43137"/>
                    </a:srgbClr>
                  </a:outerShdw>
                </a:effectLst>
                <a:sym typeface="Wingdings" panose="05000000000000000000" pitchFamily="2" charset="2"/>
              </a:rPr>
              <a:t>bei einer Bit-Rate von 96kbps </a:t>
            </a:r>
            <a:r>
              <a:rPr lang="de-AT" sz="2000" dirty="0" smtClean="0">
                <a:solidFill>
                  <a:schemeClr val="bg1"/>
                </a:solidFill>
                <a:effectLst>
                  <a:outerShdw blurRad="38100" dist="38100" dir="2700000" algn="tl">
                    <a:srgbClr val="000000">
                      <a:alpha val="43137"/>
                    </a:srgbClr>
                  </a:outerShdw>
                </a:effectLst>
                <a:sym typeface="Wingdings" panose="05000000000000000000" pitchFamily="2" charset="2"/>
              </a:rPr>
              <a:t>(geringste </a:t>
            </a:r>
            <a:r>
              <a:rPr lang="de-AT" sz="2000" dirty="0" err="1" smtClean="0">
                <a:solidFill>
                  <a:schemeClr val="bg1"/>
                </a:solidFill>
                <a:effectLst>
                  <a:outerShdw blurRad="38100" dist="38100" dir="2700000" algn="tl">
                    <a:srgbClr val="000000">
                      <a:alpha val="43137"/>
                    </a:srgbClr>
                  </a:outerShdw>
                </a:effectLst>
                <a:sym typeface="Wingdings" panose="05000000000000000000" pitchFamily="2" charset="2"/>
              </a:rPr>
              <a:t>Spotify</a:t>
            </a:r>
            <a:r>
              <a:rPr lang="de-AT" sz="2000" dirty="0" smtClean="0">
                <a:solidFill>
                  <a:schemeClr val="bg1"/>
                </a:solidFill>
                <a:effectLst>
                  <a:outerShdw blurRad="38100" dist="38100" dir="2700000" algn="tl">
                    <a:srgbClr val="000000">
                      <a:alpha val="43137"/>
                    </a:srgbClr>
                  </a:outerShdw>
                </a:effectLst>
                <a:sym typeface="Wingdings" panose="05000000000000000000" pitchFamily="2" charset="2"/>
              </a:rPr>
              <a:t> Qualität)</a:t>
            </a:r>
            <a:r>
              <a:rPr lang="de-AT" sz="2400" dirty="0" smtClean="0">
                <a:solidFill>
                  <a:schemeClr val="bg1"/>
                </a:solidFill>
                <a:effectLst>
                  <a:outerShdw blurRad="38100" dist="38100" dir="2700000" algn="tl">
                    <a:srgbClr val="000000">
                      <a:alpha val="43137"/>
                    </a:srgbClr>
                  </a:outerShdw>
                </a:effectLst>
                <a:sym typeface="Wingdings" panose="05000000000000000000" pitchFamily="2" charset="2"/>
              </a:rPr>
              <a:t> sind das  1.311.512.253 min x 96kbps x 60s x 365 Tage / 8 Bit = </a:t>
            </a:r>
            <a:r>
              <a:rPr lang="de-AT" sz="2400" b="1" dirty="0" smtClean="0">
                <a:solidFill>
                  <a:schemeClr val="bg1"/>
                </a:solidFill>
                <a:effectLst>
                  <a:outerShdw blurRad="38100" dist="38100" dir="2700000" algn="tl">
                    <a:srgbClr val="000000">
                      <a:alpha val="43137"/>
                    </a:srgbClr>
                  </a:outerShdw>
                </a:effectLst>
                <a:sym typeface="Wingdings" panose="05000000000000000000" pitchFamily="2" charset="2"/>
              </a:rPr>
              <a:t>320.995 TB/Jahr </a:t>
            </a:r>
            <a:r>
              <a:rPr lang="de-AT" sz="2000" dirty="0" smtClean="0">
                <a:solidFill>
                  <a:schemeClr val="bg1"/>
                </a:solidFill>
                <a:effectLst>
                  <a:outerShdw blurRad="38100" dist="38100" dir="2700000" algn="tl">
                    <a:srgbClr val="000000">
                      <a:alpha val="43137"/>
                    </a:srgbClr>
                  </a:outerShdw>
                </a:effectLst>
                <a:sym typeface="Wingdings" panose="05000000000000000000" pitchFamily="2" charset="2"/>
              </a:rPr>
              <a:t>(Reine Nutzdaten, ohne Overhead für die Übertragung)</a:t>
            </a:r>
            <a:endParaRPr lang="de-AT" sz="2400" dirty="0" smtClean="0">
              <a:solidFill>
                <a:schemeClr val="bg1"/>
              </a:solidFill>
              <a:effectLst>
                <a:outerShdw blurRad="38100" dist="38100" dir="2700000" algn="tl">
                  <a:srgbClr val="000000">
                    <a:alpha val="43137"/>
                  </a:srgbClr>
                </a:outerShdw>
              </a:effectLst>
            </a:endParaRPr>
          </a:p>
          <a:p>
            <a:r>
              <a:rPr lang="de-AT" sz="2400" dirty="0" smtClean="0">
                <a:solidFill>
                  <a:schemeClr val="bg1"/>
                </a:solidFill>
                <a:effectLst>
                  <a:outerShdw blurRad="38100" dist="38100" dir="2700000" algn="tl">
                    <a:srgbClr val="000000">
                      <a:alpha val="43137"/>
                    </a:srgbClr>
                  </a:outerShdw>
                </a:effectLst>
              </a:rPr>
              <a:t>Annahme: Jeder Österreicher überträgt monatlich 1,12 GB an Daten (mobile)</a:t>
            </a:r>
            <a:r>
              <a:rPr lang="de-AT" sz="2000" dirty="0" smtClean="0">
                <a:solidFill>
                  <a:schemeClr val="bg1"/>
                </a:solidFill>
                <a:effectLst>
                  <a:outerShdw blurRad="38100" dist="38100" dir="2700000" algn="tl">
                    <a:srgbClr val="000000">
                      <a:alpha val="43137"/>
                    </a:srgbClr>
                  </a:outerShdw>
                </a:effectLst>
              </a:rPr>
              <a:t>. [Quelle: FMK für 2013]</a:t>
            </a:r>
            <a:r>
              <a:rPr lang="de-AT" sz="2400" dirty="0" smtClean="0">
                <a:solidFill>
                  <a:schemeClr val="bg1"/>
                </a:solidFill>
                <a:effectLst>
                  <a:outerShdw blurRad="38100" dist="38100" dir="2700000" algn="tl">
                    <a:srgbClr val="000000">
                      <a:alpha val="43137"/>
                    </a:srgbClr>
                  </a:outerShdw>
                </a:effectLst>
              </a:rPr>
              <a:t> </a:t>
            </a:r>
          </a:p>
          <a:p>
            <a:pPr marL="0" indent="0">
              <a:buNone/>
            </a:pPr>
            <a:r>
              <a:rPr lang="de-AT" sz="2400" dirty="0" smtClean="0">
                <a:solidFill>
                  <a:schemeClr val="bg1"/>
                </a:solidFill>
                <a:effectLst>
                  <a:outerShdw blurRad="38100" dist="38100" dir="2700000" algn="tl">
                    <a:srgbClr val="000000">
                      <a:alpha val="43137"/>
                    </a:srgbClr>
                  </a:outerShdw>
                </a:effectLst>
                <a:sym typeface="Wingdings" panose="05000000000000000000" pitchFamily="2" charset="2"/>
              </a:rPr>
              <a:t>	 8.477.230 Pers. x 1,12 GB x12 Monate = </a:t>
            </a:r>
            <a:r>
              <a:rPr lang="de-AT" sz="2400" b="1" dirty="0" smtClean="0">
                <a:solidFill>
                  <a:schemeClr val="bg1"/>
                </a:solidFill>
                <a:effectLst>
                  <a:outerShdw blurRad="38100" dist="38100" dir="2700000" algn="tl">
                    <a:srgbClr val="000000">
                      <a:alpha val="43137"/>
                    </a:srgbClr>
                  </a:outerShdw>
                </a:effectLst>
                <a:sym typeface="Wingdings" panose="05000000000000000000" pitchFamily="2" charset="2"/>
              </a:rPr>
              <a:t>110.947 TB/Jahr</a:t>
            </a:r>
          </a:p>
          <a:p>
            <a:pPr marL="0" indent="0">
              <a:buNone/>
            </a:pPr>
            <a:r>
              <a:rPr lang="de-AT" sz="2400" dirty="0" smtClean="0">
                <a:effectLst>
                  <a:outerShdw blurRad="38100" dist="38100" dir="2700000" algn="tl">
                    <a:srgbClr val="000000">
                      <a:alpha val="43137"/>
                    </a:srgbClr>
                  </a:outerShdw>
                </a:effectLst>
                <a:sym typeface="Wingdings" panose="05000000000000000000" pitchFamily="2" charset="2"/>
              </a:rPr>
              <a:t>Alleine die Radionutzung bei nur minderer Qualität würde somit das </a:t>
            </a:r>
            <a:r>
              <a:rPr lang="de-AT" sz="2400" b="1" dirty="0" smtClean="0">
                <a:effectLst>
                  <a:outerShdw blurRad="38100" dist="38100" dir="2700000" algn="tl">
                    <a:srgbClr val="000000">
                      <a:alpha val="43137"/>
                    </a:srgbClr>
                  </a:outerShdw>
                </a:effectLst>
                <a:sym typeface="Wingdings" panose="05000000000000000000" pitchFamily="2" charset="2"/>
              </a:rPr>
              <a:t>2,9-fache der aktuellen mobilen Datennutzung</a:t>
            </a:r>
            <a:r>
              <a:rPr lang="de-AT" sz="2400" dirty="0" smtClean="0">
                <a:effectLst>
                  <a:outerShdw blurRad="38100" dist="38100" dir="2700000" algn="tl">
                    <a:srgbClr val="000000">
                      <a:alpha val="43137"/>
                    </a:srgbClr>
                  </a:outerShdw>
                </a:effectLst>
                <a:sym typeface="Wingdings" panose="05000000000000000000" pitchFamily="2" charset="2"/>
              </a:rPr>
              <a:t> benötigen!!!</a:t>
            </a:r>
          </a:p>
          <a:p>
            <a:pPr marL="0" indent="0">
              <a:buNone/>
            </a:pPr>
            <a:r>
              <a:rPr lang="de-AT" sz="2400" dirty="0" smtClean="0">
                <a:solidFill>
                  <a:schemeClr val="bg1"/>
                </a:solidFill>
                <a:effectLst>
                  <a:outerShdw blurRad="38100" dist="38100" dir="2700000" algn="tl">
                    <a:srgbClr val="000000">
                      <a:alpha val="43137"/>
                    </a:srgbClr>
                  </a:outerShdw>
                </a:effectLst>
                <a:sym typeface="Wingdings" panose="05000000000000000000" pitchFamily="2" charset="2"/>
              </a:rPr>
              <a:t> Umkehrschluss: Bei gleichem Datenlimit fällt die maximale Radionutzung auf 66 Minuten/Tag zurück oder die Hörerzahl reduziert sich auf 2,3 Mio.!</a:t>
            </a:r>
          </a:p>
          <a:p>
            <a:pPr marL="0" indent="0">
              <a:buNone/>
            </a:pPr>
            <a:endParaRPr lang="de-AT" sz="2400" dirty="0"/>
          </a:p>
          <a:p>
            <a:endParaRPr lang="de-AT" sz="2400" dirty="0"/>
          </a:p>
        </p:txBody>
      </p:sp>
      <p:sp>
        <p:nvSpPr>
          <p:cNvPr id="4" name="Datumsplatzhalter 3"/>
          <p:cNvSpPr>
            <a:spLocks noGrp="1"/>
          </p:cNvSpPr>
          <p:nvPr>
            <p:ph type="dt" sz="half" idx="10"/>
          </p:nvPr>
        </p:nvSpPr>
        <p:spPr/>
        <p:txBody>
          <a:bodyPr/>
          <a:lstStyle/>
          <a:p>
            <a:r>
              <a:rPr lang="de-DE" sz="1000" dirty="0" smtClean="0">
                <a:latin typeface="Calibri" panose="020F0502020204030204" pitchFamily="34" charset="0"/>
              </a:rPr>
              <a:t>27.11.2014, Gernot Fischer</a:t>
            </a:r>
            <a:endParaRPr lang="de-AT" sz="1000" dirty="0">
              <a:latin typeface="Calibri" panose="020F0502020204030204" pitchFamily="34" charset="0"/>
            </a:endParaRPr>
          </a:p>
        </p:txBody>
      </p:sp>
      <p:sp>
        <p:nvSpPr>
          <p:cNvPr id="5" name="Foliennummernplatzhalter 4"/>
          <p:cNvSpPr>
            <a:spLocks noGrp="1"/>
          </p:cNvSpPr>
          <p:nvPr>
            <p:ph type="sldNum" sz="quarter" idx="12"/>
          </p:nvPr>
        </p:nvSpPr>
        <p:spPr/>
        <p:txBody>
          <a:bodyPr/>
          <a:lstStyle/>
          <a:p>
            <a:fld id="{10B2B671-807B-4604-8E1D-0C1B2C063D19}" type="slidenum">
              <a:rPr lang="de-AT" smtClean="0"/>
              <a:pPr/>
              <a:t>7</a:t>
            </a:fld>
            <a:endParaRPr lang="de-AT" dirty="0"/>
          </a:p>
        </p:txBody>
      </p:sp>
    </p:spTree>
    <p:extLst>
      <p:ext uri="{BB962C8B-B14F-4D97-AF65-F5344CB8AC3E}">
        <p14:creationId xmlns:p14="http://schemas.microsoft.com/office/powerpoint/2010/main" val="2987962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Die Zukunft wird smart …</a:t>
            </a:r>
            <a:endParaRPr lang="de-AT" b="1" dirty="0">
              <a:effectLst>
                <a:outerShdw blurRad="38100" dist="38100" dir="2700000" algn="tl">
                  <a:srgbClr val="000000">
                    <a:alpha val="43137"/>
                  </a:srgbClr>
                </a:outerShdw>
              </a:effectLst>
            </a:endParaRPr>
          </a:p>
        </p:txBody>
      </p:sp>
      <p:sp>
        <p:nvSpPr>
          <p:cNvPr id="6" name="Flussdiagramm: Prozess 5"/>
          <p:cNvSpPr/>
          <p:nvPr/>
        </p:nvSpPr>
        <p:spPr>
          <a:xfrm>
            <a:off x="467544" y="5229200"/>
            <a:ext cx="8424936" cy="504056"/>
          </a:xfrm>
          <a:prstGeom prst="flowChartProcess">
            <a:avLst/>
          </a:prstGeom>
          <a:solidFill>
            <a:srgbClr val="FFFF66"/>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Inhaltsplatzhalter 2"/>
          <p:cNvSpPr>
            <a:spLocks noGrp="1"/>
          </p:cNvSpPr>
          <p:nvPr>
            <p:ph idx="1"/>
          </p:nvPr>
        </p:nvSpPr>
        <p:spPr>
          <a:xfrm>
            <a:off x="457200" y="908720"/>
            <a:ext cx="8507288" cy="5217443"/>
          </a:xfrm>
        </p:spPr>
        <p:txBody>
          <a:bodyPr>
            <a:noAutofit/>
          </a:bodyPr>
          <a:lstStyle/>
          <a:p>
            <a:r>
              <a:rPr lang="de-AT" sz="2400" dirty="0" smtClean="0">
                <a:solidFill>
                  <a:schemeClr val="bg1"/>
                </a:solidFill>
                <a:effectLst>
                  <a:outerShdw blurRad="38100" dist="38100" dir="2700000" algn="tl">
                    <a:srgbClr val="000000">
                      <a:alpha val="43137"/>
                    </a:srgbClr>
                  </a:outerShdw>
                </a:effectLst>
              </a:rPr>
              <a:t>Radiogeräte werden zu smarten Empfängern, die über einen hybriden Ansatz DAB</a:t>
            </a:r>
            <a:r>
              <a:rPr lang="de-AT" sz="2400" baseline="30000" dirty="0" smtClean="0">
                <a:solidFill>
                  <a:schemeClr val="bg1"/>
                </a:solidFill>
                <a:effectLst>
                  <a:outerShdw blurRad="38100" dist="38100" dir="2700000" algn="tl">
                    <a:srgbClr val="000000">
                      <a:alpha val="43137"/>
                    </a:srgbClr>
                  </a:outerShdw>
                </a:effectLst>
              </a:rPr>
              <a:t>+</a:t>
            </a:r>
            <a:r>
              <a:rPr lang="de-AT" sz="2400" dirty="0" smtClean="0">
                <a:solidFill>
                  <a:schemeClr val="bg1"/>
                </a:solidFill>
                <a:effectLst>
                  <a:outerShdw blurRad="38100" dist="38100" dir="2700000" algn="tl">
                    <a:srgbClr val="000000">
                      <a:alpha val="43137"/>
                    </a:srgbClr>
                  </a:outerShdw>
                </a:effectLst>
              </a:rPr>
              <a:t> und Internet verbinden können </a:t>
            </a:r>
            <a:br>
              <a:rPr lang="de-AT" sz="2400" dirty="0" smtClean="0">
                <a:solidFill>
                  <a:schemeClr val="bg1"/>
                </a:solidFill>
                <a:effectLst>
                  <a:outerShdw blurRad="38100" dist="38100" dir="2700000" algn="tl">
                    <a:srgbClr val="000000">
                      <a:alpha val="43137"/>
                    </a:srgbClr>
                  </a:outerShdw>
                </a:effectLst>
              </a:rPr>
            </a:br>
            <a:endParaRPr lang="de-AT" sz="2400" dirty="0" smtClean="0">
              <a:solidFill>
                <a:schemeClr val="bg1"/>
              </a:solidFill>
              <a:effectLst>
                <a:outerShdw blurRad="38100" dist="38100" dir="2700000" algn="tl">
                  <a:srgbClr val="000000">
                    <a:alpha val="43137"/>
                  </a:srgbClr>
                </a:outerShdw>
              </a:effectLst>
            </a:endParaRPr>
          </a:p>
          <a:p>
            <a:r>
              <a:rPr lang="de-AT" sz="2400" dirty="0" smtClean="0">
                <a:solidFill>
                  <a:schemeClr val="bg1"/>
                </a:solidFill>
                <a:effectLst>
                  <a:outerShdw blurRad="38100" dist="38100" dir="2700000" algn="tl">
                    <a:srgbClr val="000000">
                      <a:alpha val="43137"/>
                    </a:srgbClr>
                  </a:outerShdw>
                </a:effectLst>
              </a:rPr>
              <a:t>Der Nutzer soll sich keine Gedanken über den Verbreitungsweg seines Lieblingssenders machen – dies erledigt das Gerät</a:t>
            </a:r>
            <a:br>
              <a:rPr lang="de-AT" sz="2400" dirty="0" smtClean="0">
                <a:solidFill>
                  <a:schemeClr val="bg1"/>
                </a:solidFill>
                <a:effectLst>
                  <a:outerShdw blurRad="38100" dist="38100" dir="2700000" algn="tl">
                    <a:srgbClr val="000000">
                      <a:alpha val="43137"/>
                    </a:srgbClr>
                  </a:outerShdw>
                </a:effectLst>
              </a:rPr>
            </a:br>
            <a:endParaRPr lang="de-AT" sz="2400" dirty="0"/>
          </a:p>
          <a:p>
            <a:pPr marL="0" indent="0">
              <a:buNone/>
            </a:pPr>
            <a:r>
              <a:rPr lang="de-AT" sz="2000" u="sng" dirty="0" smtClean="0"/>
              <a:t>Ideen für Später:</a:t>
            </a:r>
            <a:r>
              <a:rPr lang="de-AT" sz="2000" dirty="0" smtClean="0"/>
              <a:t> </a:t>
            </a:r>
            <a:br>
              <a:rPr lang="de-AT" sz="2000" dirty="0" smtClean="0"/>
            </a:br>
            <a:r>
              <a:rPr lang="de-AT" sz="2000" dirty="0" smtClean="0"/>
              <a:t/>
            </a:r>
            <a:br>
              <a:rPr lang="de-AT" sz="2000" dirty="0" smtClean="0"/>
            </a:br>
            <a:r>
              <a:rPr lang="de-AT" sz="2000" dirty="0" smtClean="0">
                <a:effectLst>
                  <a:outerShdw blurRad="38100" dist="38100" dir="2700000" algn="tl">
                    <a:srgbClr val="000000">
                      <a:alpha val="43137"/>
                    </a:srgbClr>
                  </a:outerShdw>
                </a:effectLst>
              </a:rPr>
              <a:t>„</a:t>
            </a:r>
            <a:r>
              <a:rPr lang="de-AT" sz="2000" dirty="0">
                <a:effectLst>
                  <a:outerShdw blurRad="38100" dist="38100" dir="2700000" algn="tl">
                    <a:srgbClr val="000000">
                      <a:alpha val="43137"/>
                    </a:srgbClr>
                  </a:outerShdw>
                </a:effectLst>
              </a:rPr>
              <a:t>Lineares Radio trifft Streaming-Komponenten“</a:t>
            </a:r>
          </a:p>
          <a:p>
            <a:pPr marL="0" indent="0">
              <a:buNone/>
            </a:pPr>
            <a:r>
              <a:rPr lang="de-AT" sz="1600" dirty="0" smtClean="0"/>
              <a:t>durch die Kombination von linearen Rundfunkprogrammen mit Medienobjekten aus Internetressourcen entstehen komplett neue Möglichkeiten für Hörfunkveranstalter                       </a:t>
            </a:r>
            <a:br>
              <a:rPr lang="de-AT" sz="1600" dirty="0" smtClean="0"/>
            </a:br>
            <a:r>
              <a:rPr lang="de-AT" sz="1600" dirty="0" smtClean="0"/>
              <a:t>					[weiterführender Link: www.HbbRadio.de]</a:t>
            </a:r>
            <a:br>
              <a:rPr lang="de-AT" sz="1600" dirty="0" smtClean="0"/>
            </a:br>
            <a:endParaRPr lang="de-AT" sz="1600" dirty="0" smtClean="0"/>
          </a:p>
          <a:p>
            <a:pPr marL="0" indent="0">
              <a:buNone/>
            </a:pPr>
            <a:r>
              <a:rPr lang="de-AT" sz="2000" dirty="0" smtClean="0">
                <a:effectLst>
                  <a:outerShdw blurRad="38100" dist="38100" dir="2700000" algn="tl">
                    <a:srgbClr val="000000">
                      <a:alpha val="43137"/>
                    </a:srgbClr>
                  </a:outerShdw>
                </a:effectLst>
              </a:rPr>
              <a:t>Wichtiger Hinweis: UKW wird von jedem DAB-fähigen Radiogerät unterstützt!!!</a:t>
            </a:r>
          </a:p>
          <a:p>
            <a:pPr marL="0" indent="0">
              <a:buNone/>
            </a:pPr>
            <a:endParaRPr lang="de-AT" sz="2400" dirty="0" smtClean="0">
              <a:effectLst>
                <a:outerShdw blurRad="38100" dist="38100" dir="2700000" algn="tl">
                  <a:srgbClr val="000000">
                    <a:alpha val="43137"/>
                  </a:srgbClr>
                </a:outerShdw>
              </a:effectLst>
            </a:endParaRPr>
          </a:p>
          <a:p>
            <a:pPr marL="0" indent="0">
              <a:buNone/>
            </a:pPr>
            <a:endParaRPr lang="de-AT" sz="2400" dirty="0" smtClean="0"/>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8</a:t>
            </a:fld>
            <a:endParaRPr lang="de-AT" dirty="0"/>
          </a:p>
        </p:txBody>
      </p:sp>
    </p:spTree>
    <p:extLst>
      <p:ext uri="{BB962C8B-B14F-4D97-AF65-F5344CB8AC3E}">
        <p14:creationId xmlns:p14="http://schemas.microsoft.com/office/powerpoint/2010/main" val="3910833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effectLst>
                  <a:outerShdw blurRad="38100" dist="38100" dir="2700000" algn="tl">
                    <a:srgbClr val="000000">
                      <a:alpha val="43137"/>
                    </a:srgbClr>
                  </a:outerShdw>
                </a:effectLst>
              </a:rPr>
              <a:t>Weltweite Entwicklung</a:t>
            </a:r>
            <a:endParaRPr lang="de-AT" b="1" dirty="0">
              <a:effectLst>
                <a:outerShdw blurRad="38100" dist="38100" dir="2700000" algn="tl">
                  <a:srgbClr val="000000">
                    <a:alpha val="43137"/>
                  </a:srgbClr>
                </a:outerShdw>
              </a:effectLst>
            </a:endParaRPr>
          </a:p>
        </p:txBody>
      </p:sp>
      <p:sp>
        <p:nvSpPr>
          <p:cNvPr id="4" name="Datumsplatzhalter 3"/>
          <p:cNvSpPr>
            <a:spLocks noGrp="1"/>
          </p:cNvSpPr>
          <p:nvPr>
            <p:ph type="dt" sz="half" idx="10"/>
          </p:nvPr>
        </p:nvSpPr>
        <p:spPr/>
        <p:txBody>
          <a:bodyPr/>
          <a:lstStyle/>
          <a:p>
            <a:r>
              <a:rPr lang="de-DE" dirty="0" smtClean="0"/>
              <a:t>27.11.2014, Gernot Fischer</a:t>
            </a:r>
            <a:endParaRPr lang="de-AT" dirty="0"/>
          </a:p>
        </p:txBody>
      </p:sp>
      <p:sp>
        <p:nvSpPr>
          <p:cNvPr id="5" name="Foliennummernplatzhalter 4"/>
          <p:cNvSpPr>
            <a:spLocks noGrp="1"/>
          </p:cNvSpPr>
          <p:nvPr>
            <p:ph type="sldNum" sz="quarter" idx="12"/>
          </p:nvPr>
        </p:nvSpPr>
        <p:spPr/>
        <p:txBody>
          <a:bodyPr/>
          <a:lstStyle/>
          <a:p>
            <a:fld id="{10B2B671-807B-4604-8E1D-0C1B2C063D19}" type="slidenum">
              <a:rPr lang="de-AT" smtClean="0"/>
              <a:pPr/>
              <a:t>9</a:t>
            </a:fld>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1842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45224"/>
            <a:ext cx="7881561" cy="25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83940" y="5805264"/>
            <a:ext cx="6264696" cy="276999"/>
          </a:xfrm>
          <a:prstGeom prst="rect">
            <a:avLst/>
          </a:prstGeom>
          <a:noFill/>
        </p:spPr>
        <p:txBody>
          <a:bodyPr wrap="square" rtlCol="0">
            <a:spAutoFit/>
          </a:bodyPr>
          <a:lstStyle/>
          <a:p>
            <a:r>
              <a:rPr lang="de-AT" sz="1200" dirty="0" smtClean="0">
                <a:solidFill>
                  <a:schemeClr val="bg1"/>
                </a:solidFill>
              </a:rPr>
              <a:t>Quelle: </a:t>
            </a:r>
            <a:r>
              <a:rPr lang="de-AT" sz="1200" dirty="0" err="1" smtClean="0">
                <a:solidFill>
                  <a:schemeClr val="bg1"/>
                </a:solidFill>
              </a:rPr>
              <a:t>WorldDMB</a:t>
            </a:r>
            <a:r>
              <a:rPr lang="de-AT" sz="1200" dirty="0">
                <a:solidFill>
                  <a:schemeClr val="bg1"/>
                </a:solidFill>
              </a:rPr>
              <a:t> [http://www.worlddab.org/country-information]</a:t>
            </a:r>
          </a:p>
        </p:txBody>
      </p:sp>
    </p:spTree>
    <p:extLst>
      <p:ext uri="{BB962C8B-B14F-4D97-AF65-F5344CB8AC3E}">
        <p14:creationId xmlns:p14="http://schemas.microsoft.com/office/powerpoint/2010/main" val="3762383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Bildschirmpräsentation (4:3)</PresentationFormat>
  <Paragraphs>364</Paragraphs>
  <Slides>20</Slides>
  <Notes>4</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 Verein Digitalradio Österreich - IG Digitaler Hörfunk -  Wien, am 27.11.2014</vt:lpstr>
      <vt:lpstr>  DAB+ in Österreich Wann, wie und mit wem kommt der Testbetrieb in Wien?  </vt:lpstr>
      <vt:lpstr>Mitglieder des Vereins</vt:lpstr>
      <vt:lpstr>Vereinszweck</vt:lpstr>
      <vt:lpstr>Grundsätze</vt:lpstr>
      <vt:lpstr>Die Stärken beider Welten </vt:lpstr>
      <vt:lpstr>Mobiles Webradio</vt:lpstr>
      <vt:lpstr>Die Zukunft wird smart …</vt:lpstr>
      <vt:lpstr>Weltweite Entwicklung</vt:lpstr>
      <vt:lpstr>DAB+ in Österreich</vt:lpstr>
      <vt:lpstr>Versorgungskarte</vt:lpstr>
      <vt:lpstr>Wann?</vt:lpstr>
      <vt:lpstr>Wie?</vt:lpstr>
      <vt:lpstr>Wie? - Weitere Vorgehensweise:</vt:lpstr>
      <vt:lpstr>Wie? - Weitere Vorgehensweise</vt:lpstr>
      <vt:lpstr>Wie? - Technischer Aufbau</vt:lpstr>
      <vt:lpstr>Mit wem?</vt:lpstr>
      <vt:lpstr>Das MUX-Ensemble</vt:lpstr>
      <vt:lpstr>Das MUX-Ensemble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Verein Digitalradio Österreich</dc:title>
  <dc:creator>GEFi, Gernot Fischer</dc:creator>
  <cp:lastModifiedBy>GEFi, Gernot Fischer</cp:lastModifiedBy>
  <cp:revision>390</cp:revision>
  <cp:lastPrinted>2014-11-26T19:11:00Z</cp:lastPrinted>
  <dcterms:created xsi:type="dcterms:W3CDTF">2013-06-24T11:27:48Z</dcterms:created>
  <dcterms:modified xsi:type="dcterms:W3CDTF">2014-11-27T09:34:53Z</dcterms:modified>
</cp:coreProperties>
</file>